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pline Sans"/>
      <p:regular r:id="rId15"/>
    </p:embeddedFont>
    <p:embeddedFont>
      <p:font typeface="Spline Sans"/>
      <p:regular r:id="rId16"/>
    </p:embeddedFont>
    <p:embeddedFont>
      <p:font typeface="Spline Sans"/>
      <p:regular r:id="rId17"/>
    </p:embeddedFont>
    <p:embeddedFont>
      <p:font typeface="Spline Sans"/>
      <p:regular r:id="rId18"/>
    </p:embeddedFont>
    <p:embeddedFont>
      <p:font typeface="Spline Sans"/>
      <p:regular r:id="rId19"/>
    </p:embeddedFont>
    <p:embeddedFont>
      <p:font typeface="Barlow"/>
      <p:regular r:id="rId20"/>
    </p:embeddedFont>
    <p:embeddedFont>
      <p:font typeface="Barlow"/>
      <p:regular r:id="rId21"/>
    </p:embeddedFont>
    <p:embeddedFont>
      <p:font typeface="Barlow"/>
      <p:regular r:id="rId22"/>
    </p:embeddedFont>
    <p:embeddedFont>
      <p:font typeface="Barlow"/>
      <p:regular r:id="rId23"/>
    </p:embeddedFont>
    <p:embeddedFont>
      <p:font typeface="Barlow"/>
      <p:regular r:id="rId24"/>
    </p:embeddedFont>
    <p:embeddedFont>
      <p:font typeface="Barlow"/>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 Id="rId23" Type="http://schemas.openxmlformats.org/officeDocument/2006/relationships/font" Target="fonts/font9.fntdata"/><Relationship Id="rId24" Type="http://schemas.openxmlformats.org/officeDocument/2006/relationships/font" Target="fonts/font10.fntdata"/><Relationship Id="rId25" Type="http://schemas.openxmlformats.org/officeDocument/2006/relationships/font" Target="fonts/font1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720096"/>
            <a:ext cx="7415927" cy="2838926"/>
          </a:xfrm>
          <a:prstGeom prst="rect">
            <a:avLst/>
          </a:prstGeom>
          <a:noFill/>
          <a:ln/>
        </p:spPr>
        <p:txBody>
          <a:bodyPr wrap="square" lIns="0" tIns="0" rIns="0" bIns="0" rtlCol="0" anchor="t"/>
          <a:lstStyle/>
          <a:p>
            <a:pPr indent="0" marL="0">
              <a:lnSpc>
                <a:spcPts val="7450"/>
              </a:lnSpc>
              <a:buNone/>
            </a:pPr>
            <a:r>
              <a:rPr lang="en-US" sz="5950" b="1" dirty="0">
                <a:solidFill>
                  <a:srgbClr val="F0FCFF"/>
                </a:solidFill>
                <a:latin typeface="Spline Sans" pitchFamily="34" charset="0"/>
                <a:ea typeface="Spline Sans" pitchFamily="34" charset="-122"/>
                <a:cs typeface="Spline Sans" pitchFamily="34" charset="-120"/>
              </a:rPr>
              <a:t>Functional Units in Computer Organization</a:t>
            </a:r>
            <a:endParaRPr lang="en-US" sz="5950" dirty="0"/>
          </a:p>
        </p:txBody>
      </p:sp>
      <p:sp>
        <p:nvSpPr>
          <p:cNvPr id="4" name="Text 1"/>
          <p:cNvSpPr/>
          <p:nvPr/>
        </p:nvSpPr>
        <p:spPr>
          <a:xfrm>
            <a:off x="864037" y="4929307"/>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Computer organization is a fascinating field that delves into the inner workings of computers. It focuses on the functional units that make up a computer system and how they interact to execute instructions and process data.</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8669" y="1045607"/>
            <a:ext cx="6853476" cy="618053"/>
          </a:xfrm>
          <a:prstGeom prst="rect">
            <a:avLst/>
          </a:prstGeom>
          <a:noFill/>
          <a:ln/>
        </p:spPr>
        <p:txBody>
          <a:bodyPr wrap="none" lIns="0" tIns="0" rIns="0" bIns="0" rtlCol="0" anchor="t"/>
          <a:lstStyle/>
          <a:p>
            <a:pPr indent="0" marL="0">
              <a:lnSpc>
                <a:spcPts val="4850"/>
              </a:lnSpc>
              <a:buNone/>
            </a:pPr>
            <a:r>
              <a:rPr lang="en-US" sz="3850" b="1" dirty="0">
                <a:solidFill>
                  <a:srgbClr val="F0FCFF"/>
                </a:solidFill>
                <a:latin typeface="Spline Sans" pitchFamily="34" charset="0"/>
                <a:ea typeface="Spline Sans" pitchFamily="34" charset="-122"/>
                <a:cs typeface="Spline Sans" pitchFamily="34" charset="-120"/>
              </a:rPr>
              <a:t>Central Processing Unit (CPU)</a:t>
            </a:r>
            <a:endParaRPr lang="en-US" sz="3850" dirty="0"/>
          </a:p>
        </p:txBody>
      </p:sp>
      <p:sp>
        <p:nvSpPr>
          <p:cNvPr id="4" name="Text 1"/>
          <p:cNvSpPr/>
          <p:nvPr/>
        </p:nvSpPr>
        <p:spPr>
          <a:xfrm>
            <a:off x="778669" y="1997273"/>
            <a:ext cx="7586663" cy="1423988"/>
          </a:xfrm>
          <a:prstGeom prst="rect">
            <a:avLst/>
          </a:prstGeom>
          <a:noFill/>
          <a:ln/>
        </p:spPr>
        <p:txBody>
          <a:bodyPr wrap="square" lIns="0" tIns="0" rIns="0" bIns="0" rtlCol="0" anchor="t"/>
          <a:lstStyle/>
          <a:p>
            <a:pPr indent="0" marL="0">
              <a:lnSpc>
                <a:spcPts val="2800"/>
              </a:lnSpc>
              <a:buNone/>
            </a:pPr>
            <a:r>
              <a:rPr lang="en-US" sz="1750" dirty="0">
                <a:solidFill>
                  <a:srgbClr val="E0E4E6"/>
                </a:solidFill>
                <a:latin typeface="Barlow" pitchFamily="34" charset="0"/>
                <a:ea typeface="Barlow" pitchFamily="34" charset="-122"/>
                <a:cs typeface="Barlow" pitchFamily="34" charset="-120"/>
              </a:rPr>
              <a:t>The CPU, often referred to as the brain of the computer, is responsible for executing instructions and performing calculations. It fetches instructions from memory, decodes them, and executes them using its various functional units.</a:t>
            </a:r>
            <a:endParaRPr lang="en-US" sz="1750" dirty="0"/>
          </a:p>
        </p:txBody>
      </p:sp>
      <p:sp>
        <p:nvSpPr>
          <p:cNvPr id="5" name="Shape 2"/>
          <p:cNvSpPr/>
          <p:nvPr/>
        </p:nvSpPr>
        <p:spPr>
          <a:xfrm>
            <a:off x="778669" y="3671530"/>
            <a:ext cx="3682127" cy="1644968"/>
          </a:xfrm>
          <a:prstGeom prst="roundRect">
            <a:avLst>
              <a:gd name="adj" fmla="val 20288"/>
            </a:avLst>
          </a:prstGeom>
          <a:solidFill>
            <a:srgbClr val="0A081B"/>
          </a:solidFill>
          <a:ln w="22860">
            <a:solidFill>
              <a:srgbClr val="16FFBB"/>
            </a:solidFill>
            <a:prstDash val="solid"/>
          </a:ln>
        </p:spPr>
      </p:sp>
      <p:sp>
        <p:nvSpPr>
          <p:cNvPr id="6" name="Text 3"/>
          <p:cNvSpPr/>
          <p:nvPr/>
        </p:nvSpPr>
        <p:spPr>
          <a:xfrm>
            <a:off x="1023938" y="3916799"/>
            <a:ext cx="2471976" cy="308967"/>
          </a:xfrm>
          <a:prstGeom prst="rect">
            <a:avLst/>
          </a:prstGeom>
          <a:noFill/>
          <a:ln/>
        </p:spPr>
        <p:txBody>
          <a:bodyPr wrap="none" lIns="0" tIns="0" rIns="0" bIns="0" rtlCol="0" anchor="t"/>
          <a:lstStyle/>
          <a:p>
            <a:pPr indent="0" marL="0">
              <a:lnSpc>
                <a:spcPts val="2400"/>
              </a:lnSpc>
              <a:buNone/>
            </a:pPr>
            <a:r>
              <a:rPr lang="en-US" sz="1900" b="1" dirty="0">
                <a:solidFill>
                  <a:srgbClr val="E0E4E6"/>
                </a:solidFill>
                <a:latin typeface="Spline Sans" pitchFamily="34" charset="0"/>
                <a:ea typeface="Spline Sans" pitchFamily="34" charset="-122"/>
                <a:cs typeface="Spline Sans" pitchFamily="34" charset="-120"/>
              </a:rPr>
              <a:t>Instruction Fetch</a:t>
            </a:r>
            <a:endParaRPr lang="en-US" sz="1900" dirty="0"/>
          </a:p>
        </p:txBody>
      </p:sp>
      <p:sp>
        <p:nvSpPr>
          <p:cNvPr id="7" name="Text 4"/>
          <p:cNvSpPr/>
          <p:nvPr/>
        </p:nvSpPr>
        <p:spPr>
          <a:xfrm>
            <a:off x="1023938" y="4359235"/>
            <a:ext cx="3191589" cy="711994"/>
          </a:xfrm>
          <a:prstGeom prst="rect">
            <a:avLst/>
          </a:prstGeom>
          <a:noFill/>
          <a:ln/>
        </p:spPr>
        <p:txBody>
          <a:bodyPr wrap="square" lIns="0" tIns="0" rIns="0" bIns="0" rtlCol="0" anchor="t"/>
          <a:lstStyle/>
          <a:p>
            <a:pPr indent="0" marL="0">
              <a:lnSpc>
                <a:spcPts val="2800"/>
              </a:lnSpc>
              <a:buNone/>
            </a:pPr>
            <a:r>
              <a:rPr lang="en-US" sz="1750" dirty="0">
                <a:solidFill>
                  <a:srgbClr val="E0E4E6"/>
                </a:solidFill>
                <a:latin typeface="Barlow" pitchFamily="34" charset="0"/>
                <a:ea typeface="Barlow" pitchFamily="34" charset="-122"/>
                <a:cs typeface="Barlow" pitchFamily="34" charset="-120"/>
              </a:rPr>
              <a:t>The CPU fetches instructions from memory and decodes them.</a:t>
            </a:r>
            <a:endParaRPr lang="en-US" sz="1750" dirty="0"/>
          </a:p>
        </p:txBody>
      </p:sp>
      <p:sp>
        <p:nvSpPr>
          <p:cNvPr id="8" name="Shape 5"/>
          <p:cNvSpPr/>
          <p:nvPr/>
        </p:nvSpPr>
        <p:spPr>
          <a:xfrm>
            <a:off x="4683204" y="3671530"/>
            <a:ext cx="3682127" cy="1644968"/>
          </a:xfrm>
          <a:prstGeom prst="roundRect">
            <a:avLst>
              <a:gd name="adj" fmla="val 20288"/>
            </a:avLst>
          </a:prstGeom>
          <a:solidFill>
            <a:srgbClr val="0A081B"/>
          </a:solidFill>
          <a:ln w="22860">
            <a:solidFill>
              <a:srgbClr val="29DDDA"/>
            </a:solidFill>
            <a:prstDash val="solid"/>
          </a:ln>
        </p:spPr>
      </p:sp>
      <p:sp>
        <p:nvSpPr>
          <p:cNvPr id="9" name="Text 6"/>
          <p:cNvSpPr/>
          <p:nvPr/>
        </p:nvSpPr>
        <p:spPr>
          <a:xfrm>
            <a:off x="4928473" y="3916799"/>
            <a:ext cx="2471976" cy="308967"/>
          </a:xfrm>
          <a:prstGeom prst="rect">
            <a:avLst/>
          </a:prstGeom>
          <a:noFill/>
          <a:ln/>
        </p:spPr>
        <p:txBody>
          <a:bodyPr wrap="none" lIns="0" tIns="0" rIns="0" bIns="0" rtlCol="0" anchor="t"/>
          <a:lstStyle/>
          <a:p>
            <a:pPr indent="0" marL="0">
              <a:lnSpc>
                <a:spcPts val="2400"/>
              </a:lnSpc>
              <a:buNone/>
            </a:pPr>
            <a:r>
              <a:rPr lang="en-US" sz="1900" b="1" dirty="0">
                <a:solidFill>
                  <a:srgbClr val="E0E4E6"/>
                </a:solidFill>
                <a:latin typeface="Spline Sans" pitchFamily="34" charset="0"/>
                <a:ea typeface="Spline Sans" pitchFamily="34" charset="-122"/>
                <a:cs typeface="Spline Sans" pitchFamily="34" charset="-120"/>
              </a:rPr>
              <a:t>Data Fetch</a:t>
            </a:r>
            <a:endParaRPr lang="en-US" sz="1900" dirty="0"/>
          </a:p>
        </p:txBody>
      </p:sp>
      <p:sp>
        <p:nvSpPr>
          <p:cNvPr id="10" name="Text 7"/>
          <p:cNvSpPr/>
          <p:nvPr/>
        </p:nvSpPr>
        <p:spPr>
          <a:xfrm>
            <a:off x="4928473" y="4359235"/>
            <a:ext cx="3191589" cy="711994"/>
          </a:xfrm>
          <a:prstGeom prst="rect">
            <a:avLst/>
          </a:prstGeom>
          <a:noFill/>
          <a:ln/>
        </p:spPr>
        <p:txBody>
          <a:bodyPr wrap="square" lIns="0" tIns="0" rIns="0" bIns="0" rtlCol="0" anchor="t"/>
          <a:lstStyle/>
          <a:p>
            <a:pPr indent="0" marL="0">
              <a:lnSpc>
                <a:spcPts val="2800"/>
              </a:lnSpc>
              <a:buNone/>
            </a:pPr>
            <a:r>
              <a:rPr lang="en-US" sz="1750" dirty="0">
                <a:solidFill>
                  <a:srgbClr val="E0E4E6"/>
                </a:solidFill>
                <a:latin typeface="Barlow" pitchFamily="34" charset="0"/>
                <a:ea typeface="Barlow" pitchFamily="34" charset="-122"/>
                <a:cs typeface="Barlow" pitchFamily="34" charset="-120"/>
              </a:rPr>
              <a:t>The CPU fetches data from memory to be processed.</a:t>
            </a:r>
            <a:endParaRPr lang="en-US" sz="1750" dirty="0"/>
          </a:p>
        </p:txBody>
      </p:sp>
      <p:sp>
        <p:nvSpPr>
          <p:cNvPr id="11" name="Shape 8"/>
          <p:cNvSpPr/>
          <p:nvPr/>
        </p:nvSpPr>
        <p:spPr>
          <a:xfrm>
            <a:off x="778669" y="5538907"/>
            <a:ext cx="3682127" cy="1644968"/>
          </a:xfrm>
          <a:prstGeom prst="roundRect">
            <a:avLst>
              <a:gd name="adj" fmla="val 20288"/>
            </a:avLst>
          </a:prstGeom>
          <a:solidFill>
            <a:srgbClr val="0A081B"/>
          </a:solidFill>
          <a:ln w="22860">
            <a:solidFill>
              <a:srgbClr val="37A7E7"/>
            </a:solidFill>
            <a:prstDash val="solid"/>
          </a:ln>
        </p:spPr>
      </p:sp>
      <p:sp>
        <p:nvSpPr>
          <p:cNvPr id="12" name="Text 9"/>
          <p:cNvSpPr/>
          <p:nvPr/>
        </p:nvSpPr>
        <p:spPr>
          <a:xfrm>
            <a:off x="1023938" y="5784175"/>
            <a:ext cx="2486382" cy="308967"/>
          </a:xfrm>
          <a:prstGeom prst="rect">
            <a:avLst/>
          </a:prstGeom>
          <a:noFill/>
          <a:ln/>
        </p:spPr>
        <p:txBody>
          <a:bodyPr wrap="none" lIns="0" tIns="0" rIns="0" bIns="0" rtlCol="0" anchor="t"/>
          <a:lstStyle/>
          <a:p>
            <a:pPr indent="0" marL="0">
              <a:lnSpc>
                <a:spcPts val="2400"/>
              </a:lnSpc>
              <a:buNone/>
            </a:pPr>
            <a:r>
              <a:rPr lang="en-US" sz="1900" b="1" dirty="0">
                <a:solidFill>
                  <a:srgbClr val="E0E4E6"/>
                </a:solidFill>
                <a:latin typeface="Spline Sans" pitchFamily="34" charset="0"/>
                <a:ea typeface="Spline Sans" pitchFamily="34" charset="-122"/>
                <a:cs typeface="Spline Sans" pitchFamily="34" charset="-120"/>
              </a:rPr>
              <a:t>Instruction Execution</a:t>
            </a:r>
            <a:endParaRPr lang="en-US" sz="1900" dirty="0"/>
          </a:p>
        </p:txBody>
      </p:sp>
      <p:sp>
        <p:nvSpPr>
          <p:cNvPr id="13" name="Text 10"/>
          <p:cNvSpPr/>
          <p:nvPr/>
        </p:nvSpPr>
        <p:spPr>
          <a:xfrm>
            <a:off x="1023938" y="6226612"/>
            <a:ext cx="3191589" cy="711994"/>
          </a:xfrm>
          <a:prstGeom prst="rect">
            <a:avLst/>
          </a:prstGeom>
          <a:noFill/>
          <a:ln/>
        </p:spPr>
        <p:txBody>
          <a:bodyPr wrap="square" lIns="0" tIns="0" rIns="0" bIns="0" rtlCol="0" anchor="t"/>
          <a:lstStyle/>
          <a:p>
            <a:pPr indent="0" marL="0">
              <a:lnSpc>
                <a:spcPts val="2800"/>
              </a:lnSpc>
              <a:buNone/>
            </a:pPr>
            <a:r>
              <a:rPr lang="en-US" sz="1750" dirty="0">
                <a:solidFill>
                  <a:srgbClr val="E0E4E6"/>
                </a:solidFill>
                <a:latin typeface="Barlow" pitchFamily="34" charset="0"/>
                <a:ea typeface="Barlow" pitchFamily="34" charset="-122"/>
                <a:cs typeface="Barlow" pitchFamily="34" charset="-120"/>
              </a:rPr>
              <a:t>The CPU executes instructions using its ALU and control unit.</a:t>
            </a:r>
            <a:endParaRPr lang="en-US" sz="1750" dirty="0"/>
          </a:p>
        </p:txBody>
      </p:sp>
      <p:sp>
        <p:nvSpPr>
          <p:cNvPr id="14" name="Shape 11"/>
          <p:cNvSpPr/>
          <p:nvPr/>
        </p:nvSpPr>
        <p:spPr>
          <a:xfrm>
            <a:off x="4683204" y="5538907"/>
            <a:ext cx="3682127" cy="1644968"/>
          </a:xfrm>
          <a:prstGeom prst="roundRect">
            <a:avLst>
              <a:gd name="adj" fmla="val 20288"/>
            </a:avLst>
          </a:prstGeom>
          <a:solidFill>
            <a:srgbClr val="0A081B"/>
          </a:solidFill>
          <a:ln w="22860">
            <a:solidFill>
              <a:srgbClr val="091231"/>
            </a:solidFill>
            <a:prstDash val="solid"/>
          </a:ln>
        </p:spPr>
      </p:sp>
      <p:sp>
        <p:nvSpPr>
          <p:cNvPr id="15" name="Text 12"/>
          <p:cNvSpPr/>
          <p:nvPr/>
        </p:nvSpPr>
        <p:spPr>
          <a:xfrm>
            <a:off x="4928473" y="5784175"/>
            <a:ext cx="2471976" cy="308967"/>
          </a:xfrm>
          <a:prstGeom prst="rect">
            <a:avLst/>
          </a:prstGeom>
          <a:noFill/>
          <a:ln/>
        </p:spPr>
        <p:txBody>
          <a:bodyPr wrap="none" lIns="0" tIns="0" rIns="0" bIns="0" rtlCol="0" anchor="t"/>
          <a:lstStyle/>
          <a:p>
            <a:pPr indent="0" marL="0">
              <a:lnSpc>
                <a:spcPts val="2400"/>
              </a:lnSpc>
              <a:buNone/>
            </a:pPr>
            <a:r>
              <a:rPr lang="en-US" sz="1900" b="1" dirty="0">
                <a:solidFill>
                  <a:srgbClr val="E0E4E6"/>
                </a:solidFill>
                <a:latin typeface="Spline Sans" pitchFamily="34" charset="0"/>
                <a:ea typeface="Spline Sans" pitchFamily="34" charset="-122"/>
                <a:cs typeface="Spline Sans" pitchFamily="34" charset="-120"/>
              </a:rPr>
              <a:t>Data Storage</a:t>
            </a:r>
            <a:endParaRPr lang="en-US" sz="1900" dirty="0"/>
          </a:p>
        </p:txBody>
      </p:sp>
      <p:sp>
        <p:nvSpPr>
          <p:cNvPr id="16" name="Text 13"/>
          <p:cNvSpPr/>
          <p:nvPr/>
        </p:nvSpPr>
        <p:spPr>
          <a:xfrm>
            <a:off x="4928473" y="6226612"/>
            <a:ext cx="3191589" cy="711994"/>
          </a:xfrm>
          <a:prstGeom prst="rect">
            <a:avLst/>
          </a:prstGeom>
          <a:noFill/>
          <a:ln/>
        </p:spPr>
        <p:txBody>
          <a:bodyPr wrap="square" lIns="0" tIns="0" rIns="0" bIns="0" rtlCol="0" anchor="t"/>
          <a:lstStyle/>
          <a:p>
            <a:pPr indent="0" marL="0">
              <a:lnSpc>
                <a:spcPts val="2800"/>
              </a:lnSpc>
              <a:buNone/>
            </a:pPr>
            <a:r>
              <a:rPr lang="en-US" sz="1750" dirty="0">
                <a:solidFill>
                  <a:srgbClr val="E0E4E6"/>
                </a:solidFill>
                <a:latin typeface="Barlow" pitchFamily="34" charset="0"/>
                <a:ea typeface="Barlow" pitchFamily="34" charset="-122"/>
                <a:cs typeface="Barlow" pitchFamily="34" charset="-120"/>
              </a:rPr>
              <a:t>The CPU stores results in registers for future use.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302663"/>
            <a:ext cx="5486400"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pitchFamily="34" charset="0"/>
                <a:ea typeface="Spline Sans" pitchFamily="34" charset="-122"/>
                <a:cs typeface="Spline Sans" pitchFamily="34" charset="-120"/>
              </a:rPr>
              <a:t>Memory Unit</a:t>
            </a:r>
            <a:endParaRPr lang="en-US" sz="4300" dirty="0"/>
          </a:p>
        </p:txBody>
      </p:sp>
      <p:sp>
        <p:nvSpPr>
          <p:cNvPr id="3" name="Text 1"/>
          <p:cNvSpPr/>
          <p:nvPr/>
        </p:nvSpPr>
        <p:spPr>
          <a:xfrm>
            <a:off x="864037" y="2482215"/>
            <a:ext cx="12902327" cy="790099"/>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The memory unit acts as the short-term storage for the CPU, holding data and instructions that are actively being used. It enables the CPU to access information quickly and efficiently.</a:t>
            </a:r>
            <a:endParaRPr lang="en-US" sz="1900" dirty="0"/>
          </a:p>
        </p:txBody>
      </p:sp>
      <p:sp>
        <p:nvSpPr>
          <p:cNvPr id="4" name="Text 2"/>
          <p:cNvSpPr/>
          <p:nvPr/>
        </p:nvSpPr>
        <p:spPr>
          <a:xfrm>
            <a:off x="864037" y="3796784"/>
            <a:ext cx="3898821" cy="685800"/>
          </a:xfrm>
          <a:prstGeom prst="rect">
            <a:avLst/>
          </a:prstGeom>
          <a:noFill/>
          <a:ln/>
        </p:spPr>
        <p:txBody>
          <a:bodyPr wrap="square" lIns="0" tIns="0" rIns="0" bIns="0" rtlCol="0" anchor="t"/>
          <a:lstStyle/>
          <a:p>
            <a:pPr indent="0" marL="0">
              <a:lnSpc>
                <a:spcPts val="2700"/>
              </a:lnSpc>
              <a:buNone/>
            </a:pPr>
            <a:r>
              <a:rPr lang="en-US" sz="2150" b="1" dirty="0">
                <a:solidFill>
                  <a:srgbClr val="F0FCFF"/>
                </a:solidFill>
                <a:latin typeface="Spline Sans" pitchFamily="34" charset="0"/>
                <a:ea typeface="Spline Sans" pitchFamily="34" charset="-122"/>
                <a:cs typeface="Spline Sans" pitchFamily="34" charset="-120"/>
              </a:rPr>
              <a:t>RAM (Random Access Memory)</a:t>
            </a:r>
            <a:endParaRPr lang="en-US" sz="2150" dirty="0"/>
          </a:p>
        </p:txBody>
      </p:sp>
      <p:sp>
        <p:nvSpPr>
          <p:cNvPr id="5" name="Text 3"/>
          <p:cNvSpPr/>
          <p:nvPr/>
        </p:nvSpPr>
        <p:spPr>
          <a:xfrm>
            <a:off x="864037" y="4729401"/>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RAM is volatile memory, meaning that data is lost when power is turned off. It is used for storing data that the CPU needs to access quickly.</a:t>
            </a:r>
            <a:endParaRPr lang="en-US" sz="1900" dirty="0"/>
          </a:p>
        </p:txBody>
      </p:sp>
      <p:sp>
        <p:nvSpPr>
          <p:cNvPr id="6" name="Text 4"/>
          <p:cNvSpPr/>
          <p:nvPr/>
        </p:nvSpPr>
        <p:spPr>
          <a:xfrm>
            <a:off x="5372695" y="3796784"/>
            <a:ext cx="3275648"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pitchFamily="34" charset="0"/>
                <a:ea typeface="Spline Sans" pitchFamily="34" charset="-122"/>
                <a:cs typeface="Spline Sans" pitchFamily="34" charset="-120"/>
              </a:rPr>
              <a:t>ROM (Read Only Memory)</a:t>
            </a:r>
            <a:endParaRPr lang="en-US" sz="2150" dirty="0"/>
          </a:p>
        </p:txBody>
      </p:sp>
      <p:sp>
        <p:nvSpPr>
          <p:cNvPr id="7" name="Text 5"/>
          <p:cNvSpPr/>
          <p:nvPr/>
        </p:nvSpPr>
        <p:spPr>
          <a:xfrm>
            <a:off x="5372695" y="4386501"/>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ROM is non-volatile memory, meaning that data is retained even when power is turned off. It is used for storing the basic instructions that the computer needs to start up.</a:t>
            </a:r>
            <a:endParaRPr lang="en-US" sz="1900" dirty="0"/>
          </a:p>
        </p:txBody>
      </p:sp>
      <p:sp>
        <p:nvSpPr>
          <p:cNvPr id="8" name="Text 6"/>
          <p:cNvSpPr/>
          <p:nvPr/>
        </p:nvSpPr>
        <p:spPr>
          <a:xfrm>
            <a:off x="9881354" y="3796784"/>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pitchFamily="34" charset="0"/>
                <a:ea typeface="Spline Sans" pitchFamily="34" charset="-122"/>
                <a:cs typeface="Spline Sans" pitchFamily="34" charset="-120"/>
              </a:rPr>
              <a:t>Cache Memory</a:t>
            </a:r>
            <a:endParaRPr lang="en-US" sz="2150" dirty="0"/>
          </a:p>
        </p:txBody>
      </p:sp>
      <p:sp>
        <p:nvSpPr>
          <p:cNvPr id="9" name="Text 7"/>
          <p:cNvSpPr/>
          <p:nvPr/>
        </p:nvSpPr>
        <p:spPr>
          <a:xfrm>
            <a:off x="9881354" y="4386501"/>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Cache memory is a small, fast memory that stores frequently accessed data. This helps to speed up the performance of the CPU.</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30077" y="663773"/>
            <a:ext cx="5645944" cy="669727"/>
          </a:xfrm>
          <a:prstGeom prst="rect">
            <a:avLst/>
          </a:prstGeom>
          <a:noFill/>
          <a:ln/>
        </p:spPr>
        <p:txBody>
          <a:bodyPr wrap="none" lIns="0" tIns="0" rIns="0" bIns="0" rtlCol="0" anchor="t"/>
          <a:lstStyle/>
          <a:p>
            <a:pPr indent="0" marL="0">
              <a:lnSpc>
                <a:spcPts val="5250"/>
              </a:lnSpc>
              <a:buNone/>
            </a:pPr>
            <a:r>
              <a:rPr lang="en-US" sz="4200" b="1" dirty="0">
                <a:solidFill>
                  <a:srgbClr val="F0FCFF"/>
                </a:solidFill>
                <a:latin typeface="Spline Sans" pitchFamily="34" charset="0"/>
                <a:ea typeface="Spline Sans" pitchFamily="34" charset="-122"/>
                <a:cs typeface="Spline Sans" pitchFamily="34" charset="-120"/>
              </a:rPr>
              <a:t>Input/Output (I/O) Unit</a:t>
            </a:r>
            <a:endParaRPr lang="en-US" sz="4200" dirty="0"/>
          </a:p>
        </p:txBody>
      </p:sp>
      <p:sp>
        <p:nvSpPr>
          <p:cNvPr id="4" name="Text 1"/>
          <p:cNvSpPr/>
          <p:nvPr/>
        </p:nvSpPr>
        <p:spPr>
          <a:xfrm>
            <a:off x="6330077" y="1695093"/>
            <a:ext cx="7456646" cy="1157288"/>
          </a:xfrm>
          <a:prstGeom prst="rect">
            <a:avLst/>
          </a:prstGeom>
          <a:noFill/>
          <a:ln/>
        </p:spPr>
        <p:txBody>
          <a:bodyPr wrap="square" lIns="0" tIns="0" rIns="0" bIns="0" rtlCol="0" anchor="t"/>
          <a:lstStyle/>
          <a:p>
            <a:pPr indent="0" marL="0">
              <a:lnSpc>
                <a:spcPts val="3000"/>
              </a:lnSpc>
              <a:buNone/>
            </a:pPr>
            <a:r>
              <a:rPr lang="en-US" sz="1850" dirty="0">
                <a:solidFill>
                  <a:srgbClr val="E0E4E6"/>
                </a:solidFill>
                <a:latin typeface="Barlow" pitchFamily="34" charset="0"/>
                <a:ea typeface="Barlow" pitchFamily="34" charset="-122"/>
                <a:cs typeface="Barlow" pitchFamily="34" charset="-120"/>
              </a:rPr>
              <a:t>The I/O unit acts as the interface between the computer and the outside world. It allows the computer to receive data from input devices and send data to output devices.</a:t>
            </a:r>
            <a:endParaRPr lang="en-US" sz="1850" dirty="0"/>
          </a:p>
        </p:txBody>
      </p:sp>
      <p:sp>
        <p:nvSpPr>
          <p:cNvPr id="5" name="Shape 2"/>
          <p:cNvSpPr/>
          <p:nvPr/>
        </p:nvSpPr>
        <p:spPr>
          <a:xfrm>
            <a:off x="6330077" y="3394591"/>
            <a:ext cx="542330" cy="542330"/>
          </a:xfrm>
          <a:prstGeom prst="roundRect">
            <a:avLst>
              <a:gd name="adj" fmla="val 66680"/>
            </a:avLst>
          </a:prstGeom>
          <a:solidFill>
            <a:srgbClr val="0A081B"/>
          </a:solidFill>
          <a:ln w="22860">
            <a:solidFill>
              <a:srgbClr val="16FFBB"/>
            </a:solidFill>
            <a:prstDash val="solid"/>
          </a:ln>
        </p:spPr>
      </p:sp>
      <p:sp>
        <p:nvSpPr>
          <p:cNvPr id="6" name="Text 3"/>
          <p:cNvSpPr/>
          <p:nvPr/>
        </p:nvSpPr>
        <p:spPr>
          <a:xfrm>
            <a:off x="6531650" y="3504962"/>
            <a:ext cx="139065" cy="321469"/>
          </a:xfrm>
          <a:prstGeom prst="rect">
            <a:avLst/>
          </a:prstGeom>
          <a:noFill/>
          <a:ln/>
        </p:spPr>
        <p:txBody>
          <a:bodyPr wrap="none" lIns="0" tIns="0" rIns="0" bIns="0" rtlCol="0" anchor="t"/>
          <a:lstStyle/>
          <a:p>
            <a:pPr algn="ctr" indent="0" marL="0">
              <a:lnSpc>
                <a:spcPts val="2500"/>
              </a:lnSpc>
              <a:buNone/>
            </a:pPr>
            <a:r>
              <a:rPr lang="en-US" sz="2500" b="1" dirty="0">
                <a:solidFill>
                  <a:srgbClr val="E0E4E6"/>
                </a:solidFill>
                <a:latin typeface="Spline Sans" pitchFamily="34" charset="0"/>
                <a:ea typeface="Spline Sans" pitchFamily="34" charset="-122"/>
                <a:cs typeface="Spline Sans" pitchFamily="34" charset="-120"/>
              </a:rPr>
              <a:t>1</a:t>
            </a:r>
            <a:endParaRPr lang="en-US" sz="2500" dirty="0"/>
          </a:p>
        </p:txBody>
      </p:sp>
      <p:sp>
        <p:nvSpPr>
          <p:cNvPr id="7" name="Text 4"/>
          <p:cNvSpPr/>
          <p:nvPr/>
        </p:nvSpPr>
        <p:spPr>
          <a:xfrm>
            <a:off x="7113389" y="3394591"/>
            <a:ext cx="2678668" cy="334804"/>
          </a:xfrm>
          <a:prstGeom prst="rect">
            <a:avLst/>
          </a:prstGeom>
          <a:noFill/>
          <a:ln/>
        </p:spPr>
        <p:txBody>
          <a:bodyPr wrap="none" lIns="0" tIns="0" rIns="0" bIns="0" rtlCol="0" anchor="t"/>
          <a:lstStyle/>
          <a:p>
            <a:pPr indent="0" marL="0">
              <a:lnSpc>
                <a:spcPts val="2600"/>
              </a:lnSpc>
              <a:buNone/>
            </a:pPr>
            <a:r>
              <a:rPr lang="en-US" sz="2100" b="1" dirty="0">
                <a:solidFill>
                  <a:srgbClr val="E0E4E6"/>
                </a:solidFill>
                <a:latin typeface="Spline Sans" pitchFamily="34" charset="0"/>
                <a:ea typeface="Spline Sans" pitchFamily="34" charset="-122"/>
                <a:cs typeface="Spline Sans" pitchFamily="34" charset="-120"/>
              </a:rPr>
              <a:t>Input Devices</a:t>
            </a:r>
            <a:endParaRPr lang="en-US" sz="2100" dirty="0"/>
          </a:p>
        </p:txBody>
      </p:sp>
      <p:sp>
        <p:nvSpPr>
          <p:cNvPr id="8" name="Text 5"/>
          <p:cNvSpPr/>
          <p:nvPr/>
        </p:nvSpPr>
        <p:spPr>
          <a:xfrm>
            <a:off x="7113389" y="3873937"/>
            <a:ext cx="2824520" cy="1928813"/>
          </a:xfrm>
          <a:prstGeom prst="rect">
            <a:avLst/>
          </a:prstGeom>
          <a:noFill/>
          <a:ln/>
        </p:spPr>
        <p:txBody>
          <a:bodyPr wrap="square" lIns="0" tIns="0" rIns="0" bIns="0" rtlCol="0" anchor="t"/>
          <a:lstStyle/>
          <a:p>
            <a:pPr indent="0" marL="0">
              <a:lnSpc>
                <a:spcPts val="3000"/>
              </a:lnSpc>
              <a:buNone/>
            </a:pPr>
            <a:r>
              <a:rPr lang="en-US" sz="1850" dirty="0">
                <a:solidFill>
                  <a:srgbClr val="E0E4E6"/>
                </a:solidFill>
                <a:latin typeface="Barlow" pitchFamily="34" charset="0"/>
                <a:ea typeface="Barlow" pitchFamily="34" charset="-122"/>
                <a:cs typeface="Barlow" pitchFamily="34" charset="-120"/>
              </a:rPr>
              <a:t>Input devices such as keyboards, mice, and scanners allow users to enter data into the computer.</a:t>
            </a:r>
            <a:endParaRPr lang="en-US" sz="1850" dirty="0"/>
          </a:p>
        </p:txBody>
      </p:sp>
      <p:sp>
        <p:nvSpPr>
          <p:cNvPr id="9" name="Shape 6"/>
          <p:cNvSpPr/>
          <p:nvPr/>
        </p:nvSpPr>
        <p:spPr>
          <a:xfrm>
            <a:off x="10178891" y="3394591"/>
            <a:ext cx="542330" cy="542330"/>
          </a:xfrm>
          <a:prstGeom prst="roundRect">
            <a:avLst>
              <a:gd name="adj" fmla="val 66680"/>
            </a:avLst>
          </a:prstGeom>
          <a:solidFill>
            <a:srgbClr val="0A081B"/>
          </a:solidFill>
          <a:ln w="22860">
            <a:solidFill>
              <a:srgbClr val="29DDDA"/>
            </a:solidFill>
            <a:prstDash val="solid"/>
          </a:ln>
        </p:spPr>
      </p:sp>
      <p:sp>
        <p:nvSpPr>
          <p:cNvPr id="10" name="Text 7"/>
          <p:cNvSpPr/>
          <p:nvPr/>
        </p:nvSpPr>
        <p:spPr>
          <a:xfrm>
            <a:off x="10360700" y="3504962"/>
            <a:ext cx="178713" cy="321469"/>
          </a:xfrm>
          <a:prstGeom prst="rect">
            <a:avLst/>
          </a:prstGeom>
          <a:noFill/>
          <a:ln/>
        </p:spPr>
        <p:txBody>
          <a:bodyPr wrap="none" lIns="0" tIns="0" rIns="0" bIns="0" rtlCol="0" anchor="t"/>
          <a:lstStyle/>
          <a:p>
            <a:pPr algn="ctr" indent="0" marL="0">
              <a:lnSpc>
                <a:spcPts val="2500"/>
              </a:lnSpc>
              <a:buNone/>
            </a:pPr>
            <a:r>
              <a:rPr lang="en-US" sz="2500" b="1" dirty="0">
                <a:solidFill>
                  <a:srgbClr val="E0E4E6"/>
                </a:solidFill>
                <a:latin typeface="Spline Sans" pitchFamily="34" charset="0"/>
                <a:ea typeface="Spline Sans" pitchFamily="34" charset="-122"/>
                <a:cs typeface="Spline Sans" pitchFamily="34" charset="-120"/>
              </a:rPr>
              <a:t>2</a:t>
            </a:r>
            <a:endParaRPr lang="en-US" sz="2500" dirty="0"/>
          </a:p>
        </p:txBody>
      </p:sp>
      <p:sp>
        <p:nvSpPr>
          <p:cNvPr id="11" name="Text 8"/>
          <p:cNvSpPr/>
          <p:nvPr/>
        </p:nvSpPr>
        <p:spPr>
          <a:xfrm>
            <a:off x="10962203" y="3394591"/>
            <a:ext cx="2678668" cy="334804"/>
          </a:xfrm>
          <a:prstGeom prst="rect">
            <a:avLst/>
          </a:prstGeom>
          <a:noFill/>
          <a:ln/>
        </p:spPr>
        <p:txBody>
          <a:bodyPr wrap="none" lIns="0" tIns="0" rIns="0" bIns="0" rtlCol="0" anchor="t"/>
          <a:lstStyle/>
          <a:p>
            <a:pPr indent="0" marL="0">
              <a:lnSpc>
                <a:spcPts val="2600"/>
              </a:lnSpc>
              <a:buNone/>
            </a:pPr>
            <a:r>
              <a:rPr lang="en-US" sz="2100" b="1" dirty="0">
                <a:solidFill>
                  <a:srgbClr val="E0E4E6"/>
                </a:solidFill>
                <a:latin typeface="Spline Sans" pitchFamily="34" charset="0"/>
                <a:ea typeface="Spline Sans" pitchFamily="34" charset="-122"/>
                <a:cs typeface="Spline Sans" pitchFamily="34" charset="-120"/>
              </a:rPr>
              <a:t>Output Devices</a:t>
            </a:r>
            <a:endParaRPr lang="en-US" sz="2100" dirty="0"/>
          </a:p>
        </p:txBody>
      </p:sp>
      <p:sp>
        <p:nvSpPr>
          <p:cNvPr id="12" name="Text 9"/>
          <p:cNvSpPr/>
          <p:nvPr/>
        </p:nvSpPr>
        <p:spPr>
          <a:xfrm>
            <a:off x="10962203" y="3873937"/>
            <a:ext cx="2824520" cy="1928813"/>
          </a:xfrm>
          <a:prstGeom prst="rect">
            <a:avLst/>
          </a:prstGeom>
          <a:noFill/>
          <a:ln/>
        </p:spPr>
        <p:txBody>
          <a:bodyPr wrap="square" lIns="0" tIns="0" rIns="0" bIns="0" rtlCol="0" anchor="t"/>
          <a:lstStyle/>
          <a:p>
            <a:pPr indent="0" marL="0">
              <a:lnSpc>
                <a:spcPts val="3000"/>
              </a:lnSpc>
              <a:buNone/>
            </a:pPr>
            <a:r>
              <a:rPr lang="en-US" sz="1850" dirty="0">
                <a:solidFill>
                  <a:srgbClr val="E0E4E6"/>
                </a:solidFill>
                <a:latin typeface="Barlow" pitchFamily="34" charset="0"/>
                <a:ea typeface="Barlow" pitchFamily="34" charset="-122"/>
                <a:cs typeface="Barlow" pitchFamily="34" charset="-120"/>
              </a:rPr>
              <a:t>Output devices such as monitors, printers, and speakers allow the computer to display or output data.</a:t>
            </a:r>
            <a:endParaRPr lang="en-US" sz="1850" dirty="0"/>
          </a:p>
        </p:txBody>
      </p:sp>
      <p:sp>
        <p:nvSpPr>
          <p:cNvPr id="13" name="Shape 10"/>
          <p:cNvSpPr/>
          <p:nvPr/>
        </p:nvSpPr>
        <p:spPr>
          <a:xfrm>
            <a:off x="6330077" y="6314837"/>
            <a:ext cx="542330" cy="542330"/>
          </a:xfrm>
          <a:prstGeom prst="roundRect">
            <a:avLst>
              <a:gd name="adj" fmla="val 66680"/>
            </a:avLst>
          </a:prstGeom>
          <a:solidFill>
            <a:srgbClr val="0A081B"/>
          </a:solidFill>
          <a:ln w="22860">
            <a:solidFill>
              <a:srgbClr val="37A7E7"/>
            </a:solidFill>
            <a:prstDash val="solid"/>
          </a:ln>
        </p:spPr>
      </p:sp>
      <p:sp>
        <p:nvSpPr>
          <p:cNvPr id="14" name="Text 11"/>
          <p:cNvSpPr/>
          <p:nvPr/>
        </p:nvSpPr>
        <p:spPr>
          <a:xfrm>
            <a:off x="6507123" y="6425208"/>
            <a:ext cx="188238" cy="321469"/>
          </a:xfrm>
          <a:prstGeom prst="rect">
            <a:avLst/>
          </a:prstGeom>
          <a:noFill/>
          <a:ln/>
        </p:spPr>
        <p:txBody>
          <a:bodyPr wrap="none" lIns="0" tIns="0" rIns="0" bIns="0" rtlCol="0" anchor="t"/>
          <a:lstStyle/>
          <a:p>
            <a:pPr algn="ctr" indent="0" marL="0">
              <a:lnSpc>
                <a:spcPts val="2500"/>
              </a:lnSpc>
              <a:buNone/>
            </a:pPr>
            <a:r>
              <a:rPr lang="en-US" sz="2500" b="1" dirty="0">
                <a:solidFill>
                  <a:srgbClr val="E0E4E6"/>
                </a:solidFill>
                <a:latin typeface="Spline Sans" pitchFamily="34" charset="0"/>
                <a:ea typeface="Spline Sans" pitchFamily="34" charset="-122"/>
                <a:cs typeface="Spline Sans" pitchFamily="34" charset="-120"/>
              </a:rPr>
              <a:t>3</a:t>
            </a:r>
            <a:endParaRPr lang="en-US" sz="2500" dirty="0"/>
          </a:p>
        </p:txBody>
      </p:sp>
      <p:sp>
        <p:nvSpPr>
          <p:cNvPr id="15" name="Text 12"/>
          <p:cNvSpPr/>
          <p:nvPr/>
        </p:nvSpPr>
        <p:spPr>
          <a:xfrm>
            <a:off x="7113389" y="6314837"/>
            <a:ext cx="2678668" cy="334804"/>
          </a:xfrm>
          <a:prstGeom prst="rect">
            <a:avLst/>
          </a:prstGeom>
          <a:noFill/>
          <a:ln/>
        </p:spPr>
        <p:txBody>
          <a:bodyPr wrap="none" lIns="0" tIns="0" rIns="0" bIns="0" rtlCol="0" anchor="t"/>
          <a:lstStyle/>
          <a:p>
            <a:pPr indent="0" marL="0">
              <a:lnSpc>
                <a:spcPts val="2600"/>
              </a:lnSpc>
              <a:buNone/>
            </a:pPr>
            <a:r>
              <a:rPr lang="en-US" sz="2100" b="1" dirty="0">
                <a:solidFill>
                  <a:srgbClr val="E0E4E6"/>
                </a:solidFill>
                <a:latin typeface="Spline Sans" pitchFamily="34" charset="0"/>
                <a:ea typeface="Spline Sans" pitchFamily="34" charset="-122"/>
                <a:cs typeface="Spline Sans" pitchFamily="34" charset="-120"/>
              </a:rPr>
              <a:t>I/O Controllers</a:t>
            </a:r>
            <a:endParaRPr lang="en-US" sz="2100" dirty="0"/>
          </a:p>
        </p:txBody>
      </p:sp>
      <p:sp>
        <p:nvSpPr>
          <p:cNvPr id="16" name="Text 13"/>
          <p:cNvSpPr/>
          <p:nvPr/>
        </p:nvSpPr>
        <p:spPr>
          <a:xfrm>
            <a:off x="7113389" y="6794183"/>
            <a:ext cx="6673334" cy="771525"/>
          </a:xfrm>
          <a:prstGeom prst="rect">
            <a:avLst/>
          </a:prstGeom>
          <a:noFill/>
          <a:ln/>
        </p:spPr>
        <p:txBody>
          <a:bodyPr wrap="square" lIns="0" tIns="0" rIns="0" bIns="0" rtlCol="0" anchor="t"/>
          <a:lstStyle/>
          <a:p>
            <a:pPr indent="0" marL="0">
              <a:lnSpc>
                <a:spcPts val="3000"/>
              </a:lnSpc>
              <a:buNone/>
            </a:pPr>
            <a:r>
              <a:rPr lang="en-US" sz="1850" dirty="0">
                <a:solidFill>
                  <a:srgbClr val="E0E4E6"/>
                </a:solidFill>
                <a:latin typeface="Barlow" pitchFamily="34" charset="0"/>
                <a:ea typeface="Barlow" pitchFamily="34" charset="-122"/>
                <a:cs typeface="Barlow" pitchFamily="34" charset="-120"/>
              </a:rPr>
              <a:t>I/O controllers manage the communication between the CPU and I/O devices.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5448" y="570190"/>
            <a:ext cx="5809059" cy="575786"/>
          </a:xfrm>
          <a:prstGeom prst="rect">
            <a:avLst/>
          </a:prstGeom>
          <a:noFill/>
          <a:ln/>
        </p:spPr>
        <p:txBody>
          <a:bodyPr wrap="none" lIns="0" tIns="0" rIns="0" bIns="0" rtlCol="0" anchor="t"/>
          <a:lstStyle/>
          <a:p>
            <a:pPr indent="0" marL="0">
              <a:lnSpc>
                <a:spcPts val="4500"/>
              </a:lnSpc>
              <a:buNone/>
            </a:pPr>
            <a:r>
              <a:rPr lang="en-US" sz="3600" b="1" dirty="0">
                <a:solidFill>
                  <a:srgbClr val="F0FCFF"/>
                </a:solidFill>
                <a:latin typeface="Spline Sans" pitchFamily="34" charset="0"/>
                <a:ea typeface="Spline Sans" pitchFamily="34" charset="-122"/>
                <a:cs typeface="Spline Sans" pitchFamily="34" charset="-120"/>
              </a:rPr>
              <a:t>Arithmetic Logic Unit (ALU)</a:t>
            </a:r>
            <a:endParaRPr lang="en-US" sz="3600" dirty="0"/>
          </a:p>
        </p:txBody>
      </p:sp>
      <p:sp>
        <p:nvSpPr>
          <p:cNvPr id="4" name="Text 1"/>
          <p:cNvSpPr/>
          <p:nvPr/>
        </p:nvSpPr>
        <p:spPr>
          <a:xfrm>
            <a:off x="725448" y="1456849"/>
            <a:ext cx="7693104" cy="994767"/>
          </a:xfrm>
          <a:prstGeom prst="rect">
            <a:avLst/>
          </a:prstGeom>
          <a:noFill/>
          <a:ln/>
        </p:spPr>
        <p:txBody>
          <a:bodyPr wrap="square" lIns="0" tIns="0" rIns="0" bIns="0" rtlCol="0" anchor="t"/>
          <a:lstStyle/>
          <a:p>
            <a:pPr indent="0" marL="0">
              <a:lnSpc>
                <a:spcPts val="2600"/>
              </a:lnSpc>
              <a:buNone/>
            </a:pPr>
            <a:r>
              <a:rPr lang="en-US" sz="1600" dirty="0">
                <a:solidFill>
                  <a:srgbClr val="E0E4E6"/>
                </a:solidFill>
                <a:latin typeface="Barlow" pitchFamily="34" charset="0"/>
                <a:ea typeface="Barlow" pitchFamily="34" charset="-122"/>
                <a:cs typeface="Barlow" pitchFamily="34" charset="-120"/>
              </a:rPr>
              <a:t>The ALU is the computational heart of the CPU, responsible for performing arithmetic and logical operations on data. It can add, subtract, multiply, divide, and perform bitwise operations.</a:t>
            </a:r>
            <a:endParaRPr lang="en-US" sz="1600" dirty="0"/>
          </a:p>
        </p:txBody>
      </p:sp>
      <p:pic>
        <p:nvPicPr>
          <p:cNvPr id="5" name="Image 1" descr="preencoded.png">    </p:cNvPr>
          <p:cNvPicPr>
            <a:picLocks noChangeAspect="1"/>
          </p:cNvPicPr>
          <p:nvPr/>
        </p:nvPicPr>
        <p:blipFill>
          <a:blip r:embed="rId2"/>
          <a:stretch>
            <a:fillRect/>
          </a:stretch>
        </p:blipFill>
        <p:spPr>
          <a:xfrm>
            <a:off x="725448" y="2684740"/>
            <a:ext cx="1036320" cy="1658183"/>
          </a:xfrm>
          <a:prstGeom prst="rect">
            <a:avLst/>
          </a:prstGeom>
        </p:spPr>
      </p:pic>
      <p:sp>
        <p:nvSpPr>
          <p:cNvPr id="6" name="Text 2"/>
          <p:cNvSpPr/>
          <p:nvPr/>
        </p:nvSpPr>
        <p:spPr>
          <a:xfrm>
            <a:off x="2072640" y="2891909"/>
            <a:ext cx="2303026" cy="287774"/>
          </a:xfrm>
          <a:prstGeom prst="rect">
            <a:avLst/>
          </a:prstGeom>
          <a:noFill/>
          <a:ln/>
        </p:spPr>
        <p:txBody>
          <a:bodyPr wrap="none" lIns="0" tIns="0" rIns="0" bIns="0" rtlCol="0" anchor="t"/>
          <a:lstStyle/>
          <a:p>
            <a:pPr algn="l" indent="0" marL="0">
              <a:lnSpc>
                <a:spcPts val="2250"/>
              </a:lnSpc>
              <a:buNone/>
            </a:pPr>
            <a:r>
              <a:rPr lang="en-US" sz="1800" b="1" dirty="0">
                <a:solidFill>
                  <a:srgbClr val="E0E4E6"/>
                </a:solidFill>
                <a:latin typeface="Spline Sans" pitchFamily="34" charset="0"/>
                <a:ea typeface="Spline Sans" pitchFamily="34" charset="-122"/>
                <a:cs typeface="Spline Sans" pitchFamily="34" charset="-120"/>
              </a:rPr>
              <a:t>Data Input</a:t>
            </a:r>
            <a:endParaRPr lang="en-US" sz="1800" dirty="0"/>
          </a:p>
        </p:txBody>
      </p:sp>
      <p:sp>
        <p:nvSpPr>
          <p:cNvPr id="7" name="Text 3"/>
          <p:cNvSpPr/>
          <p:nvPr/>
        </p:nvSpPr>
        <p:spPr>
          <a:xfrm>
            <a:off x="2072640" y="3303984"/>
            <a:ext cx="6345912" cy="331589"/>
          </a:xfrm>
          <a:prstGeom prst="rect">
            <a:avLst/>
          </a:prstGeom>
          <a:noFill/>
          <a:ln/>
        </p:spPr>
        <p:txBody>
          <a:bodyPr wrap="none" lIns="0" tIns="0" rIns="0" bIns="0" rtlCol="0" anchor="t"/>
          <a:lstStyle/>
          <a:p>
            <a:pPr algn="l" indent="0" marL="0">
              <a:lnSpc>
                <a:spcPts val="2600"/>
              </a:lnSpc>
              <a:buNone/>
            </a:pPr>
            <a:r>
              <a:rPr lang="en-US" sz="1600" dirty="0">
                <a:solidFill>
                  <a:srgbClr val="E0E4E6"/>
                </a:solidFill>
                <a:latin typeface="Barlow" pitchFamily="34" charset="0"/>
                <a:ea typeface="Barlow" pitchFamily="34" charset="-122"/>
                <a:cs typeface="Barlow" pitchFamily="34" charset="-120"/>
              </a:rPr>
              <a:t>The ALU receives data from registers.</a:t>
            </a:r>
            <a:endParaRPr lang="en-US" sz="1600" dirty="0"/>
          </a:p>
        </p:txBody>
      </p:sp>
      <p:pic>
        <p:nvPicPr>
          <p:cNvPr id="8" name="Image 2" descr="preencoded.png">    </p:cNvPr>
          <p:cNvPicPr>
            <a:picLocks noChangeAspect="1"/>
          </p:cNvPicPr>
          <p:nvPr/>
        </p:nvPicPr>
        <p:blipFill>
          <a:blip r:embed="rId3"/>
          <a:stretch>
            <a:fillRect/>
          </a:stretch>
        </p:blipFill>
        <p:spPr>
          <a:xfrm>
            <a:off x="725448" y="4342924"/>
            <a:ext cx="1036320" cy="1658183"/>
          </a:xfrm>
          <a:prstGeom prst="rect">
            <a:avLst/>
          </a:prstGeom>
        </p:spPr>
      </p:pic>
      <p:sp>
        <p:nvSpPr>
          <p:cNvPr id="9" name="Text 4"/>
          <p:cNvSpPr/>
          <p:nvPr/>
        </p:nvSpPr>
        <p:spPr>
          <a:xfrm>
            <a:off x="2072640" y="4550093"/>
            <a:ext cx="2303026" cy="287774"/>
          </a:xfrm>
          <a:prstGeom prst="rect">
            <a:avLst/>
          </a:prstGeom>
          <a:noFill/>
          <a:ln/>
        </p:spPr>
        <p:txBody>
          <a:bodyPr wrap="none" lIns="0" tIns="0" rIns="0" bIns="0" rtlCol="0" anchor="t"/>
          <a:lstStyle/>
          <a:p>
            <a:pPr algn="l" indent="0" marL="0">
              <a:lnSpc>
                <a:spcPts val="2250"/>
              </a:lnSpc>
              <a:buNone/>
            </a:pPr>
            <a:r>
              <a:rPr lang="en-US" sz="1800" b="1" dirty="0">
                <a:solidFill>
                  <a:srgbClr val="E0E4E6"/>
                </a:solidFill>
                <a:latin typeface="Spline Sans" pitchFamily="34" charset="0"/>
                <a:ea typeface="Spline Sans" pitchFamily="34" charset="-122"/>
                <a:cs typeface="Spline Sans" pitchFamily="34" charset="-120"/>
              </a:rPr>
              <a:t>Operation</a:t>
            </a:r>
            <a:endParaRPr lang="en-US" sz="1800" dirty="0"/>
          </a:p>
        </p:txBody>
      </p:sp>
      <p:sp>
        <p:nvSpPr>
          <p:cNvPr id="10" name="Text 5"/>
          <p:cNvSpPr/>
          <p:nvPr/>
        </p:nvSpPr>
        <p:spPr>
          <a:xfrm>
            <a:off x="2072640" y="4962168"/>
            <a:ext cx="6345912" cy="331589"/>
          </a:xfrm>
          <a:prstGeom prst="rect">
            <a:avLst/>
          </a:prstGeom>
          <a:noFill/>
          <a:ln/>
        </p:spPr>
        <p:txBody>
          <a:bodyPr wrap="none" lIns="0" tIns="0" rIns="0" bIns="0" rtlCol="0" anchor="t"/>
          <a:lstStyle/>
          <a:p>
            <a:pPr algn="l" indent="0" marL="0">
              <a:lnSpc>
                <a:spcPts val="2600"/>
              </a:lnSpc>
              <a:buNone/>
            </a:pPr>
            <a:r>
              <a:rPr lang="en-US" sz="1600" dirty="0">
                <a:solidFill>
                  <a:srgbClr val="E0E4E6"/>
                </a:solidFill>
                <a:latin typeface="Barlow" pitchFamily="34" charset="0"/>
                <a:ea typeface="Barlow" pitchFamily="34" charset="-122"/>
                <a:cs typeface="Barlow" pitchFamily="34" charset="-120"/>
              </a:rPr>
              <a:t>The ALU performs the specified arithmetic or logical operation.</a:t>
            </a:r>
            <a:endParaRPr lang="en-US" sz="1600" dirty="0"/>
          </a:p>
        </p:txBody>
      </p:sp>
      <p:pic>
        <p:nvPicPr>
          <p:cNvPr id="11" name="Image 3" descr="preencoded.png">    </p:cNvPr>
          <p:cNvPicPr>
            <a:picLocks noChangeAspect="1"/>
          </p:cNvPicPr>
          <p:nvPr/>
        </p:nvPicPr>
        <p:blipFill>
          <a:blip r:embed="rId4"/>
          <a:stretch>
            <a:fillRect/>
          </a:stretch>
        </p:blipFill>
        <p:spPr>
          <a:xfrm>
            <a:off x="725448" y="6001107"/>
            <a:ext cx="1036320" cy="1658183"/>
          </a:xfrm>
          <a:prstGeom prst="rect">
            <a:avLst/>
          </a:prstGeom>
        </p:spPr>
      </p:pic>
      <p:sp>
        <p:nvSpPr>
          <p:cNvPr id="12" name="Text 6"/>
          <p:cNvSpPr/>
          <p:nvPr/>
        </p:nvSpPr>
        <p:spPr>
          <a:xfrm>
            <a:off x="2072640" y="6208276"/>
            <a:ext cx="2303026" cy="287774"/>
          </a:xfrm>
          <a:prstGeom prst="rect">
            <a:avLst/>
          </a:prstGeom>
          <a:noFill/>
          <a:ln/>
        </p:spPr>
        <p:txBody>
          <a:bodyPr wrap="none" lIns="0" tIns="0" rIns="0" bIns="0" rtlCol="0" anchor="t"/>
          <a:lstStyle/>
          <a:p>
            <a:pPr algn="l" indent="0" marL="0">
              <a:lnSpc>
                <a:spcPts val="2250"/>
              </a:lnSpc>
              <a:buNone/>
            </a:pPr>
            <a:r>
              <a:rPr lang="en-US" sz="1800" b="1" dirty="0">
                <a:solidFill>
                  <a:srgbClr val="E0E4E6"/>
                </a:solidFill>
                <a:latin typeface="Spline Sans" pitchFamily="34" charset="0"/>
                <a:ea typeface="Spline Sans" pitchFamily="34" charset="-122"/>
                <a:cs typeface="Spline Sans" pitchFamily="34" charset="-120"/>
              </a:rPr>
              <a:t>Data Output</a:t>
            </a:r>
            <a:endParaRPr lang="en-US" sz="1800" dirty="0"/>
          </a:p>
        </p:txBody>
      </p:sp>
      <p:sp>
        <p:nvSpPr>
          <p:cNvPr id="13" name="Text 7"/>
          <p:cNvSpPr/>
          <p:nvPr/>
        </p:nvSpPr>
        <p:spPr>
          <a:xfrm>
            <a:off x="2072640" y="6620351"/>
            <a:ext cx="6345912" cy="331589"/>
          </a:xfrm>
          <a:prstGeom prst="rect">
            <a:avLst/>
          </a:prstGeom>
          <a:noFill/>
          <a:ln/>
        </p:spPr>
        <p:txBody>
          <a:bodyPr wrap="none" lIns="0" tIns="0" rIns="0" bIns="0" rtlCol="0" anchor="t"/>
          <a:lstStyle/>
          <a:p>
            <a:pPr algn="l" indent="0" marL="0">
              <a:lnSpc>
                <a:spcPts val="2600"/>
              </a:lnSpc>
              <a:buNone/>
            </a:pPr>
            <a:r>
              <a:rPr lang="en-US" sz="1600" dirty="0">
                <a:solidFill>
                  <a:srgbClr val="E0E4E6"/>
                </a:solidFill>
                <a:latin typeface="Barlow" pitchFamily="34" charset="0"/>
                <a:ea typeface="Barlow" pitchFamily="34" charset="-122"/>
                <a:cs typeface="Barlow" pitchFamily="34" charset="-120"/>
              </a:rPr>
              <a:t>The ALU outputs the result to registers.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5442" y="839033"/>
            <a:ext cx="4288512" cy="536019"/>
          </a:xfrm>
          <a:prstGeom prst="rect">
            <a:avLst/>
          </a:prstGeom>
          <a:noFill/>
          <a:ln/>
        </p:spPr>
        <p:txBody>
          <a:bodyPr wrap="none" lIns="0" tIns="0" rIns="0" bIns="0" rtlCol="0" anchor="t"/>
          <a:lstStyle/>
          <a:p>
            <a:pPr indent="0" marL="0">
              <a:lnSpc>
                <a:spcPts val="4200"/>
              </a:lnSpc>
              <a:buNone/>
            </a:pPr>
            <a:r>
              <a:rPr lang="en-US" sz="3350" b="1" dirty="0">
                <a:solidFill>
                  <a:srgbClr val="F0FCFF"/>
                </a:solidFill>
                <a:latin typeface="Spline Sans" pitchFamily="34" charset="0"/>
                <a:ea typeface="Spline Sans" pitchFamily="34" charset="-122"/>
                <a:cs typeface="Spline Sans" pitchFamily="34" charset="-120"/>
              </a:rPr>
              <a:t>Control Unit (CU)</a:t>
            </a:r>
            <a:endParaRPr lang="en-US" sz="3350" dirty="0"/>
          </a:p>
        </p:txBody>
      </p:sp>
      <p:sp>
        <p:nvSpPr>
          <p:cNvPr id="4" name="Text 1"/>
          <p:cNvSpPr/>
          <p:nvPr/>
        </p:nvSpPr>
        <p:spPr>
          <a:xfrm>
            <a:off x="675442" y="1664494"/>
            <a:ext cx="7793117" cy="617458"/>
          </a:xfrm>
          <a:prstGeom prst="rect">
            <a:avLst/>
          </a:prstGeom>
          <a:noFill/>
          <a:ln/>
        </p:spPr>
        <p:txBody>
          <a:bodyPr wrap="square" lIns="0" tIns="0" rIns="0" bIns="0" rtlCol="0" anchor="t"/>
          <a:lstStyle/>
          <a:p>
            <a:pPr indent="0" marL="0">
              <a:lnSpc>
                <a:spcPts val="2400"/>
              </a:lnSpc>
              <a:buNone/>
            </a:pPr>
            <a:r>
              <a:rPr lang="en-US" sz="1500" dirty="0">
                <a:solidFill>
                  <a:srgbClr val="E0E4E6"/>
                </a:solidFill>
                <a:latin typeface="Barlow" pitchFamily="34" charset="0"/>
                <a:ea typeface="Barlow" pitchFamily="34" charset="-122"/>
                <a:cs typeface="Barlow" pitchFamily="34" charset="-120"/>
              </a:rPr>
              <a:t>The CU is responsible for controlling the flow of instructions within the CPU. It fetches instructions from memory, decodes them, and issues control signals to other components.</a:t>
            </a:r>
            <a:endParaRPr lang="en-US" sz="1500" dirty="0"/>
          </a:p>
        </p:txBody>
      </p:sp>
      <p:sp>
        <p:nvSpPr>
          <p:cNvPr id="5" name="Shape 2"/>
          <p:cNvSpPr/>
          <p:nvPr/>
        </p:nvSpPr>
        <p:spPr>
          <a:xfrm>
            <a:off x="953453" y="2499003"/>
            <a:ext cx="22860" cy="4891564"/>
          </a:xfrm>
          <a:prstGeom prst="roundRect">
            <a:avLst>
              <a:gd name="adj" fmla="val 1266300"/>
            </a:avLst>
          </a:prstGeom>
          <a:solidFill>
            <a:srgbClr val="FFFFFF">
              <a:alpha val="24000"/>
            </a:srgbClr>
          </a:solidFill>
          <a:ln/>
        </p:spPr>
      </p:sp>
      <p:sp>
        <p:nvSpPr>
          <p:cNvPr id="6" name="Shape 3"/>
          <p:cNvSpPr/>
          <p:nvPr/>
        </p:nvSpPr>
        <p:spPr>
          <a:xfrm>
            <a:off x="1159073" y="2921675"/>
            <a:ext cx="675442" cy="22860"/>
          </a:xfrm>
          <a:prstGeom prst="roundRect">
            <a:avLst>
              <a:gd name="adj" fmla="val 1266300"/>
            </a:avLst>
          </a:prstGeom>
          <a:solidFill>
            <a:srgbClr val="16FFBB"/>
          </a:solidFill>
          <a:ln/>
        </p:spPr>
      </p:sp>
      <p:sp>
        <p:nvSpPr>
          <p:cNvPr id="7" name="Shape 4"/>
          <p:cNvSpPr/>
          <p:nvPr/>
        </p:nvSpPr>
        <p:spPr>
          <a:xfrm>
            <a:off x="747832" y="2716054"/>
            <a:ext cx="434102" cy="434102"/>
          </a:xfrm>
          <a:prstGeom prst="roundRect">
            <a:avLst>
              <a:gd name="adj" fmla="val 66684"/>
            </a:avLst>
          </a:prstGeom>
          <a:solidFill>
            <a:srgbClr val="0A081B"/>
          </a:solidFill>
          <a:ln w="22860">
            <a:solidFill>
              <a:srgbClr val="16FFBB"/>
            </a:solidFill>
            <a:prstDash val="solid"/>
          </a:ln>
        </p:spPr>
      </p:sp>
      <p:sp>
        <p:nvSpPr>
          <p:cNvPr id="8" name="Text 5"/>
          <p:cNvSpPr/>
          <p:nvPr/>
        </p:nvSpPr>
        <p:spPr>
          <a:xfrm>
            <a:off x="909161" y="2804398"/>
            <a:ext cx="111323" cy="257294"/>
          </a:xfrm>
          <a:prstGeom prst="rect">
            <a:avLst/>
          </a:prstGeom>
          <a:noFill/>
          <a:ln/>
        </p:spPr>
        <p:txBody>
          <a:bodyPr wrap="none" lIns="0" tIns="0" rIns="0" bIns="0" rtlCol="0" anchor="t"/>
          <a:lstStyle/>
          <a:p>
            <a:pPr algn="ctr" indent="0" marL="0">
              <a:lnSpc>
                <a:spcPts val="2000"/>
              </a:lnSpc>
              <a:buNone/>
            </a:pPr>
            <a:r>
              <a:rPr lang="en-US" sz="2000" b="1" dirty="0">
                <a:solidFill>
                  <a:srgbClr val="E0E4E6"/>
                </a:solidFill>
                <a:latin typeface="Spline Sans" pitchFamily="34" charset="0"/>
                <a:ea typeface="Spline Sans" pitchFamily="34" charset="-122"/>
                <a:cs typeface="Spline Sans" pitchFamily="34" charset="-120"/>
              </a:rPr>
              <a:t>1</a:t>
            </a:r>
            <a:endParaRPr lang="en-US" sz="2000" dirty="0"/>
          </a:p>
        </p:txBody>
      </p:sp>
      <p:sp>
        <p:nvSpPr>
          <p:cNvPr id="9" name="Text 6"/>
          <p:cNvSpPr/>
          <p:nvPr/>
        </p:nvSpPr>
        <p:spPr>
          <a:xfrm>
            <a:off x="2026206" y="2691884"/>
            <a:ext cx="2144197" cy="268010"/>
          </a:xfrm>
          <a:prstGeom prst="rect">
            <a:avLst/>
          </a:prstGeom>
          <a:noFill/>
          <a:ln/>
        </p:spPr>
        <p:txBody>
          <a:bodyPr wrap="none" lIns="0" tIns="0" rIns="0" bIns="0" rtlCol="0" anchor="t"/>
          <a:lstStyle/>
          <a:p>
            <a:pPr algn="l" indent="0" marL="0">
              <a:lnSpc>
                <a:spcPts val="2100"/>
              </a:lnSpc>
              <a:buNone/>
            </a:pPr>
            <a:r>
              <a:rPr lang="en-US" sz="1650" b="1" dirty="0">
                <a:solidFill>
                  <a:srgbClr val="E0E4E6"/>
                </a:solidFill>
                <a:latin typeface="Spline Sans" pitchFamily="34" charset="0"/>
                <a:ea typeface="Spline Sans" pitchFamily="34" charset="-122"/>
                <a:cs typeface="Spline Sans" pitchFamily="34" charset="-120"/>
              </a:rPr>
              <a:t>Instruction Fetch</a:t>
            </a:r>
            <a:endParaRPr lang="en-US" sz="1650" dirty="0"/>
          </a:p>
        </p:txBody>
      </p:sp>
      <p:sp>
        <p:nvSpPr>
          <p:cNvPr id="10" name="Text 7"/>
          <p:cNvSpPr/>
          <p:nvPr/>
        </p:nvSpPr>
        <p:spPr>
          <a:xfrm>
            <a:off x="2026206" y="3075623"/>
            <a:ext cx="6442353" cy="308729"/>
          </a:xfrm>
          <a:prstGeom prst="rect">
            <a:avLst/>
          </a:prstGeom>
          <a:noFill/>
          <a:ln/>
        </p:spPr>
        <p:txBody>
          <a:bodyPr wrap="non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The CU fetches the next instruction from memory.</a:t>
            </a:r>
            <a:endParaRPr lang="en-US" sz="1500" dirty="0"/>
          </a:p>
        </p:txBody>
      </p:sp>
      <p:sp>
        <p:nvSpPr>
          <p:cNvPr id="11" name="Shape 8"/>
          <p:cNvSpPr/>
          <p:nvPr/>
        </p:nvSpPr>
        <p:spPr>
          <a:xfrm>
            <a:off x="1159073" y="4192786"/>
            <a:ext cx="675442" cy="22860"/>
          </a:xfrm>
          <a:prstGeom prst="roundRect">
            <a:avLst>
              <a:gd name="adj" fmla="val 1266300"/>
            </a:avLst>
          </a:prstGeom>
          <a:solidFill>
            <a:srgbClr val="29DDDA"/>
          </a:solidFill>
          <a:ln/>
        </p:spPr>
      </p:sp>
      <p:sp>
        <p:nvSpPr>
          <p:cNvPr id="12" name="Shape 9"/>
          <p:cNvSpPr/>
          <p:nvPr/>
        </p:nvSpPr>
        <p:spPr>
          <a:xfrm>
            <a:off x="747832" y="3987165"/>
            <a:ext cx="434102" cy="434102"/>
          </a:xfrm>
          <a:prstGeom prst="roundRect">
            <a:avLst>
              <a:gd name="adj" fmla="val 66684"/>
            </a:avLst>
          </a:prstGeom>
          <a:solidFill>
            <a:srgbClr val="0A081B"/>
          </a:solidFill>
          <a:ln w="22860">
            <a:solidFill>
              <a:srgbClr val="29DDDA"/>
            </a:solidFill>
            <a:prstDash val="solid"/>
          </a:ln>
        </p:spPr>
      </p:sp>
      <p:sp>
        <p:nvSpPr>
          <p:cNvPr id="13" name="Text 10"/>
          <p:cNvSpPr/>
          <p:nvPr/>
        </p:nvSpPr>
        <p:spPr>
          <a:xfrm>
            <a:off x="893326" y="4075509"/>
            <a:ext cx="142994" cy="257294"/>
          </a:xfrm>
          <a:prstGeom prst="rect">
            <a:avLst/>
          </a:prstGeom>
          <a:noFill/>
          <a:ln/>
        </p:spPr>
        <p:txBody>
          <a:bodyPr wrap="none" lIns="0" tIns="0" rIns="0" bIns="0" rtlCol="0" anchor="t"/>
          <a:lstStyle/>
          <a:p>
            <a:pPr algn="ctr" indent="0" marL="0">
              <a:lnSpc>
                <a:spcPts val="2000"/>
              </a:lnSpc>
              <a:buNone/>
            </a:pPr>
            <a:r>
              <a:rPr lang="en-US" sz="2000" b="1" dirty="0">
                <a:solidFill>
                  <a:srgbClr val="E0E4E6"/>
                </a:solidFill>
                <a:latin typeface="Spline Sans" pitchFamily="34" charset="0"/>
                <a:ea typeface="Spline Sans" pitchFamily="34" charset="-122"/>
                <a:cs typeface="Spline Sans" pitchFamily="34" charset="-120"/>
              </a:rPr>
              <a:t>2</a:t>
            </a:r>
            <a:endParaRPr lang="en-US" sz="2000" dirty="0"/>
          </a:p>
        </p:txBody>
      </p:sp>
      <p:sp>
        <p:nvSpPr>
          <p:cNvPr id="14" name="Text 11"/>
          <p:cNvSpPr/>
          <p:nvPr/>
        </p:nvSpPr>
        <p:spPr>
          <a:xfrm>
            <a:off x="2026206" y="3962995"/>
            <a:ext cx="2144197" cy="268010"/>
          </a:xfrm>
          <a:prstGeom prst="rect">
            <a:avLst/>
          </a:prstGeom>
          <a:noFill/>
          <a:ln/>
        </p:spPr>
        <p:txBody>
          <a:bodyPr wrap="none" lIns="0" tIns="0" rIns="0" bIns="0" rtlCol="0" anchor="t"/>
          <a:lstStyle/>
          <a:p>
            <a:pPr algn="l" indent="0" marL="0">
              <a:lnSpc>
                <a:spcPts val="2100"/>
              </a:lnSpc>
              <a:buNone/>
            </a:pPr>
            <a:r>
              <a:rPr lang="en-US" sz="1650" b="1" dirty="0">
                <a:solidFill>
                  <a:srgbClr val="E0E4E6"/>
                </a:solidFill>
                <a:latin typeface="Spline Sans" pitchFamily="34" charset="0"/>
                <a:ea typeface="Spline Sans" pitchFamily="34" charset="-122"/>
                <a:cs typeface="Spline Sans" pitchFamily="34" charset="-120"/>
              </a:rPr>
              <a:t>Instruction Decode</a:t>
            </a:r>
            <a:endParaRPr lang="en-US" sz="1650" dirty="0"/>
          </a:p>
        </p:txBody>
      </p:sp>
      <p:sp>
        <p:nvSpPr>
          <p:cNvPr id="15" name="Text 12"/>
          <p:cNvSpPr/>
          <p:nvPr/>
        </p:nvSpPr>
        <p:spPr>
          <a:xfrm>
            <a:off x="2026206" y="4346734"/>
            <a:ext cx="6442353" cy="308729"/>
          </a:xfrm>
          <a:prstGeom prst="rect">
            <a:avLst/>
          </a:prstGeom>
          <a:noFill/>
          <a:ln/>
        </p:spPr>
        <p:txBody>
          <a:bodyPr wrap="non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The CU decodes the instruction to determine its operation.</a:t>
            </a:r>
            <a:endParaRPr lang="en-US" sz="1500" dirty="0"/>
          </a:p>
        </p:txBody>
      </p:sp>
      <p:sp>
        <p:nvSpPr>
          <p:cNvPr id="16" name="Shape 13"/>
          <p:cNvSpPr/>
          <p:nvPr/>
        </p:nvSpPr>
        <p:spPr>
          <a:xfrm>
            <a:off x="1159073" y="5463897"/>
            <a:ext cx="675442" cy="22860"/>
          </a:xfrm>
          <a:prstGeom prst="roundRect">
            <a:avLst>
              <a:gd name="adj" fmla="val 1266300"/>
            </a:avLst>
          </a:prstGeom>
          <a:solidFill>
            <a:srgbClr val="37A7E7"/>
          </a:solidFill>
          <a:ln/>
        </p:spPr>
      </p:sp>
      <p:sp>
        <p:nvSpPr>
          <p:cNvPr id="17" name="Shape 14"/>
          <p:cNvSpPr/>
          <p:nvPr/>
        </p:nvSpPr>
        <p:spPr>
          <a:xfrm>
            <a:off x="747832" y="5258276"/>
            <a:ext cx="434102" cy="434102"/>
          </a:xfrm>
          <a:prstGeom prst="roundRect">
            <a:avLst>
              <a:gd name="adj" fmla="val 66684"/>
            </a:avLst>
          </a:prstGeom>
          <a:solidFill>
            <a:srgbClr val="0A081B"/>
          </a:solidFill>
          <a:ln w="22860">
            <a:solidFill>
              <a:srgbClr val="37A7E7"/>
            </a:solidFill>
            <a:prstDash val="solid"/>
          </a:ln>
        </p:spPr>
      </p:sp>
      <p:sp>
        <p:nvSpPr>
          <p:cNvPr id="18" name="Text 15"/>
          <p:cNvSpPr/>
          <p:nvPr/>
        </p:nvSpPr>
        <p:spPr>
          <a:xfrm>
            <a:off x="889516" y="5346621"/>
            <a:ext cx="150614" cy="257294"/>
          </a:xfrm>
          <a:prstGeom prst="rect">
            <a:avLst/>
          </a:prstGeom>
          <a:noFill/>
          <a:ln/>
        </p:spPr>
        <p:txBody>
          <a:bodyPr wrap="none" lIns="0" tIns="0" rIns="0" bIns="0" rtlCol="0" anchor="t"/>
          <a:lstStyle/>
          <a:p>
            <a:pPr algn="ctr" indent="0" marL="0">
              <a:lnSpc>
                <a:spcPts val="2000"/>
              </a:lnSpc>
              <a:buNone/>
            </a:pPr>
            <a:r>
              <a:rPr lang="en-US" sz="2000" b="1" dirty="0">
                <a:solidFill>
                  <a:srgbClr val="E0E4E6"/>
                </a:solidFill>
                <a:latin typeface="Spline Sans" pitchFamily="34" charset="0"/>
                <a:ea typeface="Spline Sans" pitchFamily="34" charset="-122"/>
                <a:cs typeface="Spline Sans" pitchFamily="34" charset="-120"/>
              </a:rPr>
              <a:t>3</a:t>
            </a:r>
            <a:endParaRPr lang="en-US" sz="2000" dirty="0"/>
          </a:p>
        </p:txBody>
      </p:sp>
      <p:sp>
        <p:nvSpPr>
          <p:cNvPr id="19" name="Text 16"/>
          <p:cNvSpPr/>
          <p:nvPr/>
        </p:nvSpPr>
        <p:spPr>
          <a:xfrm>
            <a:off x="2026206" y="5234107"/>
            <a:ext cx="2144197" cy="268010"/>
          </a:xfrm>
          <a:prstGeom prst="rect">
            <a:avLst/>
          </a:prstGeom>
          <a:noFill/>
          <a:ln/>
        </p:spPr>
        <p:txBody>
          <a:bodyPr wrap="none" lIns="0" tIns="0" rIns="0" bIns="0" rtlCol="0" anchor="t"/>
          <a:lstStyle/>
          <a:p>
            <a:pPr algn="l" indent="0" marL="0">
              <a:lnSpc>
                <a:spcPts val="2100"/>
              </a:lnSpc>
              <a:buNone/>
            </a:pPr>
            <a:r>
              <a:rPr lang="en-US" sz="1650" b="1" dirty="0">
                <a:solidFill>
                  <a:srgbClr val="E0E4E6"/>
                </a:solidFill>
                <a:latin typeface="Spline Sans" pitchFamily="34" charset="0"/>
                <a:ea typeface="Spline Sans" pitchFamily="34" charset="-122"/>
                <a:cs typeface="Spline Sans" pitchFamily="34" charset="-120"/>
              </a:rPr>
              <a:t>Execute Instruction</a:t>
            </a:r>
            <a:endParaRPr lang="en-US" sz="1650" dirty="0"/>
          </a:p>
        </p:txBody>
      </p:sp>
      <p:sp>
        <p:nvSpPr>
          <p:cNvPr id="20" name="Text 17"/>
          <p:cNvSpPr/>
          <p:nvPr/>
        </p:nvSpPr>
        <p:spPr>
          <a:xfrm>
            <a:off x="2026206" y="5617845"/>
            <a:ext cx="6442353" cy="308729"/>
          </a:xfrm>
          <a:prstGeom prst="rect">
            <a:avLst/>
          </a:prstGeom>
          <a:noFill/>
          <a:ln/>
        </p:spPr>
        <p:txBody>
          <a:bodyPr wrap="non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The CU sends control signals to other components to execute the instruction.</a:t>
            </a:r>
            <a:endParaRPr lang="en-US" sz="1500" dirty="0"/>
          </a:p>
        </p:txBody>
      </p:sp>
      <p:sp>
        <p:nvSpPr>
          <p:cNvPr id="21" name="Shape 18"/>
          <p:cNvSpPr/>
          <p:nvPr/>
        </p:nvSpPr>
        <p:spPr>
          <a:xfrm>
            <a:off x="1159073" y="6735008"/>
            <a:ext cx="675442" cy="22860"/>
          </a:xfrm>
          <a:prstGeom prst="roundRect">
            <a:avLst>
              <a:gd name="adj" fmla="val 1266300"/>
            </a:avLst>
          </a:prstGeom>
          <a:solidFill>
            <a:srgbClr val="091231"/>
          </a:solidFill>
          <a:ln/>
        </p:spPr>
      </p:sp>
      <p:sp>
        <p:nvSpPr>
          <p:cNvPr id="22" name="Shape 19"/>
          <p:cNvSpPr/>
          <p:nvPr/>
        </p:nvSpPr>
        <p:spPr>
          <a:xfrm>
            <a:off x="747832" y="6529387"/>
            <a:ext cx="434102" cy="434102"/>
          </a:xfrm>
          <a:prstGeom prst="roundRect">
            <a:avLst>
              <a:gd name="adj" fmla="val 66684"/>
            </a:avLst>
          </a:prstGeom>
          <a:solidFill>
            <a:srgbClr val="0A081B"/>
          </a:solidFill>
          <a:ln w="22860">
            <a:solidFill>
              <a:srgbClr val="091231"/>
            </a:solidFill>
            <a:prstDash val="solid"/>
          </a:ln>
        </p:spPr>
      </p:sp>
      <p:sp>
        <p:nvSpPr>
          <p:cNvPr id="23" name="Text 20"/>
          <p:cNvSpPr/>
          <p:nvPr/>
        </p:nvSpPr>
        <p:spPr>
          <a:xfrm>
            <a:off x="892135" y="6617732"/>
            <a:ext cx="145375" cy="257294"/>
          </a:xfrm>
          <a:prstGeom prst="rect">
            <a:avLst/>
          </a:prstGeom>
          <a:noFill/>
          <a:ln/>
        </p:spPr>
        <p:txBody>
          <a:bodyPr wrap="none" lIns="0" tIns="0" rIns="0" bIns="0" rtlCol="0" anchor="t"/>
          <a:lstStyle/>
          <a:p>
            <a:pPr algn="ctr" indent="0" marL="0">
              <a:lnSpc>
                <a:spcPts val="2000"/>
              </a:lnSpc>
              <a:buNone/>
            </a:pPr>
            <a:r>
              <a:rPr lang="en-US" sz="2000" b="1" dirty="0">
                <a:solidFill>
                  <a:srgbClr val="E0E4E6"/>
                </a:solidFill>
                <a:latin typeface="Spline Sans" pitchFamily="34" charset="0"/>
                <a:ea typeface="Spline Sans" pitchFamily="34" charset="-122"/>
                <a:cs typeface="Spline Sans" pitchFamily="34" charset="-120"/>
              </a:rPr>
              <a:t>4</a:t>
            </a:r>
            <a:endParaRPr lang="en-US" sz="2000" dirty="0"/>
          </a:p>
        </p:txBody>
      </p:sp>
      <p:sp>
        <p:nvSpPr>
          <p:cNvPr id="24" name="Text 21"/>
          <p:cNvSpPr/>
          <p:nvPr/>
        </p:nvSpPr>
        <p:spPr>
          <a:xfrm>
            <a:off x="2026206" y="6505218"/>
            <a:ext cx="2503051" cy="268010"/>
          </a:xfrm>
          <a:prstGeom prst="rect">
            <a:avLst/>
          </a:prstGeom>
          <a:noFill/>
          <a:ln/>
        </p:spPr>
        <p:txBody>
          <a:bodyPr wrap="none" lIns="0" tIns="0" rIns="0" bIns="0" rtlCol="0" anchor="t"/>
          <a:lstStyle/>
          <a:p>
            <a:pPr algn="l" indent="0" marL="0">
              <a:lnSpc>
                <a:spcPts val="2100"/>
              </a:lnSpc>
              <a:buNone/>
            </a:pPr>
            <a:r>
              <a:rPr lang="en-US" sz="1650" b="1" dirty="0">
                <a:solidFill>
                  <a:srgbClr val="E0E4E6"/>
                </a:solidFill>
                <a:latin typeface="Spline Sans" pitchFamily="34" charset="0"/>
                <a:ea typeface="Spline Sans" pitchFamily="34" charset="-122"/>
                <a:cs typeface="Spline Sans" pitchFamily="34" charset="-120"/>
              </a:rPr>
              <a:t>Update Program Counter</a:t>
            </a:r>
            <a:endParaRPr lang="en-US" sz="1650" dirty="0"/>
          </a:p>
        </p:txBody>
      </p:sp>
      <p:sp>
        <p:nvSpPr>
          <p:cNvPr id="25" name="Text 22"/>
          <p:cNvSpPr/>
          <p:nvPr/>
        </p:nvSpPr>
        <p:spPr>
          <a:xfrm>
            <a:off x="2026206" y="6888956"/>
            <a:ext cx="6442353" cy="308729"/>
          </a:xfrm>
          <a:prstGeom prst="rect">
            <a:avLst/>
          </a:prstGeom>
          <a:noFill/>
          <a:ln/>
        </p:spPr>
        <p:txBody>
          <a:bodyPr wrap="non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The CU updates the program counter to point to the next instruction.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343501"/>
            <a:ext cx="5486400"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pitchFamily="34" charset="0"/>
                <a:ea typeface="Spline Sans" pitchFamily="34" charset="-122"/>
                <a:cs typeface="Spline Sans" pitchFamily="34" charset="-120"/>
              </a:rPr>
              <a:t>Registers</a:t>
            </a:r>
            <a:endParaRPr lang="en-US" sz="4300" dirty="0"/>
          </a:p>
        </p:txBody>
      </p:sp>
      <p:sp>
        <p:nvSpPr>
          <p:cNvPr id="4" name="Text 1"/>
          <p:cNvSpPr/>
          <p:nvPr/>
        </p:nvSpPr>
        <p:spPr>
          <a:xfrm>
            <a:off x="6350437" y="2399586"/>
            <a:ext cx="7415927"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Registers are small, high-speed storage locations within the CPU. They hold data that is actively being used, providing fast access for the ALU and CU.</a:t>
            </a:r>
            <a:endParaRPr lang="en-US" sz="1900" dirty="0"/>
          </a:p>
        </p:txBody>
      </p:sp>
      <p:sp>
        <p:nvSpPr>
          <p:cNvPr id="5" name="Shape 2"/>
          <p:cNvSpPr/>
          <p:nvPr/>
        </p:nvSpPr>
        <p:spPr>
          <a:xfrm>
            <a:off x="6350437" y="3862388"/>
            <a:ext cx="7415927" cy="3023711"/>
          </a:xfrm>
          <a:prstGeom prst="roundRect">
            <a:avLst>
              <a:gd name="adj" fmla="val 12248"/>
            </a:avLst>
          </a:prstGeom>
          <a:noFill/>
          <a:ln w="15240">
            <a:solidFill>
              <a:srgbClr val="FFFFFF">
                <a:alpha val="24000"/>
              </a:srgbClr>
            </a:solidFill>
            <a:prstDash val="solid"/>
          </a:ln>
        </p:spPr>
      </p:sp>
      <p:sp>
        <p:nvSpPr>
          <p:cNvPr id="6" name="Shape 3"/>
          <p:cNvSpPr/>
          <p:nvPr/>
        </p:nvSpPr>
        <p:spPr>
          <a:xfrm>
            <a:off x="6365677" y="3877628"/>
            <a:ext cx="7385447" cy="1496616"/>
          </a:xfrm>
          <a:prstGeom prst="rect">
            <a:avLst/>
          </a:prstGeom>
          <a:solidFill>
            <a:srgbClr val="FFFFFF">
              <a:alpha val="4000"/>
            </a:srgbClr>
          </a:solidFill>
          <a:ln/>
        </p:spPr>
      </p:sp>
      <p:sp>
        <p:nvSpPr>
          <p:cNvPr id="7" name="Text 4"/>
          <p:cNvSpPr/>
          <p:nvPr/>
        </p:nvSpPr>
        <p:spPr>
          <a:xfrm>
            <a:off x="6612493" y="4033361"/>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General Purpose Registers</a:t>
            </a:r>
            <a:endParaRPr lang="en-US" sz="1900" dirty="0"/>
          </a:p>
        </p:txBody>
      </p:sp>
      <p:sp>
        <p:nvSpPr>
          <p:cNvPr id="8" name="Text 5"/>
          <p:cNvSpPr/>
          <p:nvPr/>
        </p:nvSpPr>
        <p:spPr>
          <a:xfrm>
            <a:off x="10309027" y="4033361"/>
            <a:ext cx="3195280"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Used for holding data and intermediate results during computations.</a:t>
            </a:r>
            <a:endParaRPr lang="en-US" sz="1900" dirty="0"/>
          </a:p>
        </p:txBody>
      </p:sp>
      <p:sp>
        <p:nvSpPr>
          <p:cNvPr id="9" name="Shape 6"/>
          <p:cNvSpPr/>
          <p:nvPr/>
        </p:nvSpPr>
        <p:spPr>
          <a:xfrm>
            <a:off x="6365677" y="5374243"/>
            <a:ext cx="7385447" cy="1496616"/>
          </a:xfrm>
          <a:prstGeom prst="rect">
            <a:avLst/>
          </a:prstGeom>
          <a:solidFill>
            <a:srgbClr val="000000">
              <a:alpha val="4000"/>
            </a:srgbClr>
          </a:solidFill>
          <a:ln/>
        </p:spPr>
      </p:sp>
      <p:sp>
        <p:nvSpPr>
          <p:cNvPr id="10" name="Text 7"/>
          <p:cNvSpPr/>
          <p:nvPr/>
        </p:nvSpPr>
        <p:spPr>
          <a:xfrm>
            <a:off x="6612493" y="5529977"/>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Special Purpose Registers</a:t>
            </a:r>
            <a:endParaRPr lang="en-US" sz="1900" dirty="0"/>
          </a:p>
        </p:txBody>
      </p:sp>
      <p:sp>
        <p:nvSpPr>
          <p:cNvPr id="11" name="Text 8"/>
          <p:cNvSpPr/>
          <p:nvPr/>
        </p:nvSpPr>
        <p:spPr>
          <a:xfrm>
            <a:off x="10309027" y="5529977"/>
            <a:ext cx="3195280"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Used for specific purposes, such as holding the program counter or status flags.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624"/>
          </a:xfrm>
          <a:prstGeom prst="rect">
            <a:avLst/>
          </a:prstGeom>
        </p:spPr>
      </p:pic>
      <p:sp>
        <p:nvSpPr>
          <p:cNvPr id="3" name="Text 0"/>
          <p:cNvSpPr/>
          <p:nvPr/>
        </p:nvSpPr>
        <p:spPr>
          <a:xfrm>
            <a:off x="670560" y="526852"/>
            <a:ext cx="6507004" cy="532209"/>
          </a:xfrm>
          <a:prstGeom prst="rect">
            <a:avLst/>
          </a:prstGeom>
          <a:noFill/>
          <a:ln/>
        </p:spPr>
        <p:txBody>
          <a:bodyPr wrap="none" lIns="0" tIns="0" rIns="0" bIns="0" rtlCol="0" anchor="t"/>
          <a:lstStyle/>
          <a:p>
            <a:pPr indent="0" marL="0">
              <a:lnSpc>
                <a:spcPts val="4150"/>
              </a:lnSpc>
              <a:buNone/>
            </a:pPr>
            <a:r>
              <a:rPr lang="en-US" sz="3350" b="1" dirty="0">
                <a:solidFill>
                  <a:srgbClr val="F0FCFF"/>
                </a:solidFill>
                <a:latin typeface="Spline Sans" pitchFamily="34" charset="0"/>
                <a:ea typeface="Spline Sans" pitchFamily="34" charset="-122"/>
                <a:cs typeface="Spline Sans" pitchFamily="34" charset="-120"/>
              </a:rPr>
              <a:t>Interconnections and Data Paths</a:t>
            </a:r>
            <a:endParaRPr lang="en-US" sz="3350" dirty="0"/>
          </a:p>
        </p:txBody>
      </p:sp>
      <p:sp>
        <p:nvSpPr>
          <p:cNvPr id="4" name="Text 1"/>
          <p:cNvSpPr/>
          <p:nvPr/>
        </p:nvSpPr>
        <p:spPr>
          <a:xfrm>
            <a:off x="670560" y="1346359"/>
            <a:ext cx="7802880" cy="919401"/>
          </a:xfrm>
          <a:prstGeom prst="rect">
            <a:avLst/>
          </a:prstGeom>
          <a:noFill/>
          <a:ln/>
        </p:spPr>
        <p:txBody>
          <a:bodyPr wrap="square" lIns="0" tIns="0" rIns="0" bIns="0" rtlCol="0" anchor="t"/>
          <a:lstStyle/>
          <a:p>
            <a:pPr indent="0" marL="0">
              <a:lnSpc>
                <a:spcPts val="2400"/>
              </a:lnSpc>
              <a:buNone/>
            </a:pPr>
            <a:r>
              <a:rPr lang="en-US" sz="1500" dirty="0">
                <a:solidFill>
                  <a:srgbClr val="E0E4E6"/>
                </a:solidFill>
                <a:latin typeface="Barlow" pitchFamily="34" charset="0"/>
                <a:ea typeface="Barlow" pitchFamily="34" charset="-122"/>
                <a:cs typeface="Barlow" pitchFamily="34" charset="-120"/>
              </a:rPr>
              <a:t>The various functional units of a computer system are interconnected through a network of data paths and buses. These pathways allow for efficient data transfer between different components.</a:t>
            </a:r>
            <a:endParaRPr lang="en-US" sz="1500" dirty="0"/>
          </a:p>
        </p:txBody>
      </p:sp>
      <p:pic>
        <p:nvPicPr>
          <p:cNvPr id="5" name="Image 1" descr="preencoded.png">    </p:cNvPr>
          <p:cNvPicPr>
            <a:picLocks noChangeAspect="1"/>
          </p:cNvPicPr>
          <p:nvPr/>
        </p:nvPicPr>
        <p:blipFill>
          <a:blip r:embed="rId2"/>
          <a:stretch>
            <a:fillRect/>
          </a:stretch>
        </p:blipFill>
        <p:spPr>
          <a:xfrm>
            <a:off x="670560" y="2481262"/>
            <a:ext cx="478988" cy="478988"/>
          </a:xfrm>
          <a:prstGeom prst="rect">
            <a:avLst/>
          </a:prstGeom>
        </p:spPr>
      </p:pic>
      <p:sp>
        <p:nvSpPr>
          <p:cNvPr id="6" name="Text 2"/>
          <p:cNvSpPr/>
          <p:nvPr/>
        </p:nvSpPr>
        <p:spPr>
          <a:xfrm>
            <a:off x="670560" y="3151823"/>
            <a:ext cx="2128838" cy="266105"/>
          </a:xfrm>
          <a:prstGeom prst="rect">
            <a:avLst/>
          </a:prstGeom>
          <a:noFill/>
          <a:ln/>
        </p:spPr>
        <p:txBody>
          <a:bodyPr wrap="none" lIns="0" tIns="0" rIns="0" bIns="0" rtlCol="0" anchor="t"/>
          <a:lstStyle/>
          <a:p>
            <a:pPr algn="l" indent="0" marL="0">
              <a:lnSpc>
                <a:spcPts val="2050"/>
              </a:lnSpc>
              <a:buNone/>
            </a:pPr>
            <a:r>
              <a:rPr lang="en-US" sz="1650" b="1" dirty="0">
                <a:solidFill>
                  <a:srgbClr val="E0E4E6"/>
                </a:solidFill>
                <a:latin typeface="Spline Sans" pitchFamily="34" charset="0"/>
                <a:ea typeface="Spline Sans" pitchFamily="34" charset="-122"/>
                <a:cs typeface="Spline Sans" pitchFamily="34" charset="-120"/>
              </a:rPr>
              <a:t>Bus</a:t>
            </a:r>
            <a:endParaRPr lang="en-US" sz="1650" dirty="0"/>
          </a:p>
        </p:txBody>
      </p:sp>
      <p:sp>
        <p:nvSpPr>
          <p:cNvPr id="7" name="Text 3"/>
          <p:cNvSpPr/>
          <p:nvPr/>
        </p:nvSpPr>
        <p:spPr>
          <a:xfrm>
            <a:off x="670560" y="3532823"/>
            <a:ext cx="7802880" cy="306467"/>
          </a:xfrm>
          <a:prstGeom prst="rect">
            <a:avLst/>
          </a:prstGeom>
          <a:noFill/>
          <a:ln/>
        </p:spPr>
        <p:txBody>
          <a:bodyPr wrap="non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A set of parallel wires that carry data, addresses, and control signals.</a:t>
            </a:r>
            <a:endParaRPr lang="en-US" sz="1500" dirty="0"/>
          </a:p>
        </p:txBody>
      </p:sp>
      <p:pic>
        <p:nvPicPr>
          <p:cNvPr id="8" name="Image 2" descr="preencoded.png">    </p:cNvPr>
          <p:cNvPicPr>
            <a:picLocks noChangeAspect="1"/>
          </p:cNvPicPr>
          <p:nvPr/>
        </p:nvPicPr>
        <p:blipFill>
          <a:blip r:embed="rId3"/>
          <a:stretch>
            <a:fillRect/>
          </a:stretch>
        </p:blipFill>
        <p:spPr>
          <a:xfrm>
            <a:off x="670560" y="4414004"/>
            <a:ext cx="478988" cy="478988"/>
          </a:xfrm>
          <a:prstGeom prst="rect">
            <a:avLst/>
          </a:prstGeom>
        </p:spPr>
      </p:pic>
      <p:sp>
        <p:nvSpPr>
          <p:cNvPr id="9" name="Text 4"/>
          <p:cNvSpPr/>
          <p:nvPr/>
        </p:nvSpPr>
        <p:spPr>
          <a:xfrm>
            <a:off x="670560" y="5084564"/>
            <a:ext cx="2128838" cy="266105"/>
          </a:xfrm>
          <a:prstGeom prst="rect">
            <a:avLst/>
          </a:prstGeom>
          <a:noFill/>
          <a:ln/>
        </p:spPr>
        <p:txBody>
          <a:bodyPr wrap="none" lIns="0" tIns="0" rIns="0" bIns="0" rtlCol="0" anchor="t"/>
          <a:lstStyle/>
          <a:p>
            <a:pPr algn="l" indent="0" marL="0">
              <a:lnSpc>
                <a:spcPts val="2050"/>
              </a:lnSpc>
              <a:buNone/>
            </a:pPr>
            <a:r>
              <a:rPr lang="en-US" sz="1650" b="1" dirty="0">
                <a:solidFill>
                  <a:srgbClr val="E0E4E6"/>
                </a:solidFill>
                <a:latin typeface="Spline Sans" pitchFamily="34" charset="0"/>
                <a:ea typeface="Spline Sans" pitchFamily="34" charset="-122"/>
                <a:cs typeface="Spline Sans" pitchFamily="34" charset="-120"/>
              </a:rPr>
              <a:t>Data Path</a:t>
            </a:r>
            <a:endParaRPr lang="en-US" sz="1650" dirty="0"/>
          </a:p>
        </p:txBody>
      </p:sp>
      <p:sp>
        <p:nvSpPr>
          <p:cNvPr id="10" name="Text 5"/>
          <p:cNvSpPr/>
          <p:nvPr/>
        </p:nvSpPr>
        <p:spPr>
          <a:xfrm>
            <a:off x="670560" y="5465564"/>
            <a:ext cx="7802880" cy="306467"/>
          </a:xfrm>
          <a:prstGeom prst="rect">
            <a:avLst/>
          </a:prstGeom>
          <a:noFill/>
          <a:ln/>
        </p:spPr>
        <p:txBody>
          <a:bodyPr wrap="non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A route through which data flows between different components.</a:t>
            </a:r>
            <a:endParaRPr lang="en-US" sz="1500" dirty="0"/>
          </a:p>
        </p:txBody>
      </p:sp>
      <p:pic>
        <p:nvPicPr>
          <p:cNvPr id="11" name="Image 3" descr="preencoded.png">    </p:cNvPr>
          <p:cNvPicPr>
            <a:picLocks noChangeAspect="1"/>
          </p:cNvPicPr>
          <p:nvPr/>
        </p:nvPicPr>
        <p:blipFill>
          <a:blip r:embed="rId4"/>
          <a:stretch>
            <a:fillRect/>
          </a:stretch>
        </p:blipFill>
        <p:spPr>
          <a:xfrm>
            <a:off x="670560" y="6346746"/>
            <a:ext cx="478988" cy="478988"/>
          </a:xfrm>
          <a:prstGeom prst="rect">
            <a:avLst/>
          </a:prstGeom>
        </p:spPr>
      </p:pic>
      <p:sp>
        <p:nvSpPr>
          <p:cNvPr id="12" name="Text 6"/>
          <p:cNvSpPr/>
          <p:nvPr/>
        </p:nvSpPr>
        <p:spPr>
          <a:xfrm>
            <a:off x="670560" y="7017306"/>
            <a:ext cx="2128838" cy="266105"/>
          </a:xfrm>
          <a:prstGeom prst="rect">
            <a:avLst/>
          </a:prstGeom>
          <a:noFill/>
          <a:ln/>
        </p:spPr>
        <p:txBody>
          <a:bodyPr wrap="none" lIns="0" tIns="0" rIns="0" bIns="0" rtlCol="0" anchor="t"/>
          <a:lstStyle/>
          <a:p>
            <a:pPr algn="l" indent="0" marL="0">
              <a:lnSpc>
                <a:spcPts val="2050"/>
              </a:lnSpc>
              <a:buNone/>
            </a:pPr>
            <a:r>
              <a:rPr lang="en-US" sz="1650" b="1" dirty="0">
                <a:solidFill>
                  <a:srgbClr val="E0E4E6"/>
                </a:solidFill>
                <a:latin typeface="Spline Sans" pitchFamily="34" charset="0"/>
                <a:ea typeface="Spline Sans" pitchFamily="34" charset="-122"/>
                <a:cs typeface="Spline Sans" pitchFamily="34" charset="-120"/>
              </a:rPr>
              <a:t>Control Signals</a:t>
            </a:r>
            <a:endParaRPr lang="en-US" sz="1650" dirty="0"/>
          </a:p>
        </p:txBody>
      </p:sp>
      <p:sp>
        <p:nvSpPr>
          <p:cNvPr id="13" name="Text 7"/>
          <p:cNvSpPr/>
          <p:nvPr/>
        </p:nvSpPr>
        <p:spPr>
          <a:xfrm>
            <a:off x="670560" y="7398306"/>
            <a:ext cx="7802880" cy="306467"/>
          </a:xfrm>
          <a:prstGeom prst="rect">
            <a:avLst/>
          </a:prstGeom>
          <a:noFill/>
          <a:ln/>
        </p:spPr>
        <p:txBody>
          <a:bodyPr wrap="non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Signals that control the operation of different components.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2024-09-25T06:42:14Z</dcterms:created>
  <dcterms:modified xsi:type="dcterms:W3CDTF">2024-09-25T06:42:14Z</dcterms:modified>
</cp:coreProperties>
</file>